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6858000" type="screen4x3"/>
  <p:notesSz cx="7315200" cy="9601200"/>
  <p:embeddedFontLst>
    <p:embeddedFont>
      <p:font typeface="Caveat" pitchFamily="2" charset="77"/>
      <p:regular r:id="rId10"/>
      <p:bold r:id="rId11"/>
    </p:embeddedFont>
    <p:embeddedFont>
      <p:font typeface="Century Gothic" panose="020B0502020202020204" pitchFamily="34" charset="0"/>
      <p:regular r:id="rId12"/>
      <p:bold r:id="rId13"/>
      <p:italic r:id="rId14"/>
      <p:boldItalic r:id="rId15"/>
    </p:embeddedFont>
    <p:embeddedFont>
      <p:font typeface="Gill Sans" panose="020B0502020104020203" pitchFamily="34" charset="-79"/>
      <p:regular r:id="rId16"/>
      <p:bold r:id="rId17"/>
    </p:embeddedFont>
    <p:embeddedFont>
      <p:font typeface="Montserrat Medium"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GB+K4puNSTloWYWF4m5VsqFMJX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E02318-0233-4A66-962E-E7DA5DC8B1DA}">
  <a:tblStyle styleId="{B6E02318-0233-4A66-962E-E7DA5DC8B1DA}" styleName="Table_0">
    <a:wholeTbl>
      <a:tcTxStyle b="off" i="off">
        <a:font>
          <a:latin typeface="Gill Sans MT"/>
          <a:ea typeface="Gill Sans MT"/>
          <a:cs typeface="Gill Sans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F1F5"/>
          </a:solidFill>
        </a:fill>
      </a:tcStyle>
    </a:wholeTbl>
    <a:band1H>
      <a:tcTxStyle/>
      <a:tcStyle>
        <a:tcBdr/>
        <a:fill>
          <a:solidFill>
            <a:srgbClr val="CEE2EA"/>
          </a:solidFill>
        </a:fill>
      </a:tcStyle>
    </a:band1H>
    <a:band2H>
      <a:tcTxStyle/>
      <a:tcStyle>
        <a:tcBdr/>
      </a:tcStyle>
    </a:band2H>
    <a:band1V>
      <a:tcTxStyle/>
      <a:tcStyle>
        <a:tcBdr/>
        <a:fill>
          <a:solidFill>
            <a:srgbClr val="CEE2EA"/>
          </a:solidFill>
        </a:fill>
      </a:tcStyle>
    </a:band1V>
    <a:band2V>
      <a:tcTxStyle/>
      <a:tcStyle>
        <a:tcBdr/>
      </a:tcStyle>
    </a:band2V>
    <a:lastCol>
      <a:tcTxStyle b="on" i="off">
        <a:font>
          <a:latin typeface="Gill Sans MT"/>
          <a:ea typeface="Gill Sans MT"/>
          <a:cs typeface="Gill Sans MT"/>
        </a:font>
        <a:schemeClr val="lt1"/>
      </a:tcTxStyle>
      <a:tcStyle>
        <a:tcBdr/>
        <a:fill>
          <a:solidFill>
            <a:schemeClr val="accent1"/>
          </a:solidFill>
        </a:fill>
      </a:tcStyle>
    </a:lastCol>
    <a:firstCol>
      <a:tcTxStyle b="on" i="off">
        <a:font>
          <a:latin typeface="Gill Sans MT"/>
          <a:ea typeface="Gill Sans MT"/>
          <a:cs typeface="Gill Sans MT"/>
        </a:font>
        <a:schemeClr val="lt1"/>
      </a:tcTxStyle>
      <a:tcStyle>
        <a:tcBdr/>
        <a:fill>
          <a:solidFill>
            <a:schemeClr val="accent1"/>
          </a:solidFill>
        </a:fill>
      </a:tcStyle>
    </a:firstCol>
    <a:lastRow>
      <a:tcTxStyle b="on" i="off">
        <a:font>
          <a:latin typeface="Gill Sans MT"/>
          <a:ea typeface="Gill Sans MT"/>
          <a:cs typeface="Gill Sans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Gill Sans MT"/>
          <a:ea typeface="Gill Sans MT"/>
          <a:cs typeface="Gill Sans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701"/>
  </p:normalViewPr>
  <p:slideViewPr>
    <p:cSldViewPr snapToGrid="0" snapToObjects="1">
      <p:cViewPr varScale="1">
        <p:scale>
          <a:sx n="95" d="100"/>
          <a:sy n="95" d="100"/>
        </p:scale>
        <p:origin x="12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1727"/>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1727"/>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4"/>
            <a:ext cx="3169920" cy="481726"/>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1: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36" name="Google Shape;136;p1: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5" name="Google Shape;145;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3: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3" name="Google Shape;153;p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p4: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a:t>Discussion cards that accompany most books within Creative Curriculum have great inferential questions</a:t>
            </a:r>
            <a:endParaRPr/>
          </a:p>
          <a:p>
            <a:pPr marL="0" lvl="0" indent="0" algn="l" rtl="0">
              <a:spcBef>
                <a:spcPts val="0"/>
              </a:spcBef>
              <a:spcAft>
                <a:spcPts val="0"/>
              </a:spcAft>
              <a:buNone/>
            </a:pPr>
            <a:endParaRPr/>
          </a:p>
          <a:p>
            <a:pPr marL="0" lvl="0" indent="0" algn="l" rtl="0">
              <a:spcBef>
                <a:spcPts val="0"/>
              </a:spcBef>
              <a:spcAft>
                <a:spcPts val="0"/>
              </a:spcAft>
              <a:buNone/>
            </a:pPr>
            <a:r>
              <a:rPr lang="en-US"/>
              <a:t>Ask teachers to give more examples </a:t>
            </a:r>
            <a:endParaRPr/>
          </a:p>
        </p:txBody>
      </p:sp>
      <p:sp>
        <p:nvSpPr>
          <p:cNvPr id="199" name="Google Shape;199;p4: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p5: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While some Basic Skill instruction is necessary in preschool, research shows that young minds also thrive when they have opportunities to think more deeply.  The key to moving beyond basic skill instruction is to help children make inferences. </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Plan for teachers – video/document own practice, share observations</a:t>
            </a:r>
            <a:endParaRPr sz="1200"/>
          </a:p>
          <a:p>
            <a:pPr marL="0" lvl="0" indent="0" algn="l" rtl="0">
              <a:spcBef>
                <a:spcPts val="0"/>
              </a:spcBef>
              <a:spcAft>
                <a:spcPts val="0"/>
              </a:spcAft>
              <a:buNone/>
            </a:pPr>
            <a:endParaRPr/>
          </a:p>
        </p:txBody>
      </p:sp>
      <p:sp>
        <p:nvSpPr>
          <p:cNvPr id="219" name="Google Shape;219;p5:notes"/>
          <p:cNvSpPr txBox="1">
            <a:spLocks noGrp="1"/>
          </p:cNvSpPr>
          <p:nvPr>
            <p:ph type="sldNum" idx="12"/>
          </p:nvPr>
        </p:nvSpPr>
        <p:spPr>
          <a:xfrm>
            <a:off x="4143587" y="9119474"/>
            <a:ext cx="3169920" cy="481726"/>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6: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50" name="Google Shape;250;p6: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7: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58" name="Google Shape;258;p7: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9"/>
          <p:cNvSpPr/>
          <p:nvPr/>
        </p:nvSpPr>
        <p:spPr>
          <a:xfrm>
            <a:off x="448091" y="3085765"/>
            <a:ext cx="8240108" cy="278966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9"/>
          <p:cNvSpPr txBox="1">
            <a:spLocks noGrp="1"/>
          </p:cNvSpPr>
          <p:nvPr>
            <p:ph type="ctrTitle"/>
          </p:nvPr>
        </p:nvSpPr>
        <p:spPr>
          <a:xfrm>
            <a:off x="581192" y="3382109"/>
            <a:ext cx="7989752" cy="1504844"/>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4000"/>
              <a:buFont typeface="Caveat"/>
              <a:buNone/>
              <a:defRPr sz="4000" cap="none">
                <a:solidFill>
                  <a:schemeClr val="lt1"/>
                </a:solidFill>
                <a:latin typeface="Caveat"/>
                <a:ea typeface="Caveat"/>
                <a:cs typeface="Caveat"/>
                <a:sym typeface="Caveat"/>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9"/>
          <p:cNvSpPr txBox="1">
            <a:spLocks noGrp="1"/>
          </p:cNvSpPr>
          <p:nvPr>
            <p:ph type="subTitle" idx="1"/>
          </p:nvPr>
        </p:nvSpPr>
        <p:spPr>
          <a:xfrm>
            <a:off x="577124" y="4901475"/>
            <a:ext cx="7989752" cy="590321"/>
          </a:xfrm>
          <a:prstGeom prst="rect">
            <a:avLst/>
          </a:prstGeom>
          <a:noFill/>
          <a:ln>
            <a:noFill/>
          </a:ln>
        </p:spPr>
        <p:txBody>
          <a:bodyPr spcFirstLastPara="1" wrap="square" lIns="91425" tIns="45700" rIns="91425" bIns="45700" anchor="t" anchorCtr="0">
            <a:normAutofit/>
          </a:bodyPr>
          <a:lstStyle>
            <a:lvl1pPr lvl="0" algn="ctr">
              <a:spcBef>
                <a:spcPts val="400"/>
              </a:spcBef>
              <a:spcAft>
                <a:spcPts val="0"/>
              </a:spcAft>
              <a:buSzPts val="1840"/>
              <a:buNone/>
              <a:defRPr sz="2000" b="0" cap="none">
                <a:solidFill>
                  <a:schemeClr val="dk1"/>
                </a:solidFill>
                <a:latin typeface="Century Gothic"/>
                <a:ea typeface="Century Gothic"/>
                <a:cs typeface="Century Gothic"/>
                <a:sym typeface="Century Gothic"/>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22" name="Google Shape;22;p9"/>
          <p:cNvSpPr/>
          <p:nvPr/>
        </p:nvSpPr>
        <p:spPr>
          <a:xfrm>
            <a:off x="2415075" y="4820849"/>
            <a:ext cx="751500" cy="670800"/>
          </a:xfrm>
          <a:prstGeom prst="ellipse">
            <a:avLst/>
          </a:prstGeom>
          <a:solidFill>
            <a:srgbClr val="EEE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 name="Google Shape;23;p9"/>
          <p:cNvPicPr preferRelativeResize="0"/>
          <p:nvPr/>
        </p:nvPicPr>
        <p:blipFill>
          <a:blip r:embed="rId2">
            <a:alphaModFix/>
          </a:blip>
          <a:stretch>
            <a:fillRect/>
          </a:stretch>
        </p:blipFill>
        <p:spPr>
          <a:xfrm>
            <a:off x="2557921" y="4901932"/>
            <a:ext cx="465940" cy="508776"/>
          </a:xfrm>
          <a:prstGeom prst="rect">
            <a:avLst/>
          </a:prstGeom>
          <a:noFill/>
          <a:ln>
            <a:noFill/>
          </a:ln>
        </p:spPr>
      </p:pic>
      <p:pic>
        <p:nvPicPr>
          <p:cNvPr id="24" name="Google Shape;24;p9"/>
          <p:cNvPicPr preferRelativeResize="0"/>
          <p:nvPr/>
        </p:nvPicPr>
        <p:blipFill rotWithShape="1">
          <a:blip r:embed="rId3">
            <a:alphaModFix/>
          </a:blip>
          <a:srcRect l="49887" t="20650" r="10660" b="38817"/>
          <a:stretch/>
        </p:blipFill>
        <p:spPr>
          <a:xfrm>
            <a:off x="4633126" y="6053551"/>
            <a:ext cx="1287415" cy="548640"/>
          </a:xfrm>
          <a:prstGeom prst="rect">
            <a:avLst/>
          </a:prstGeom>
          <a:noFill/>
          <a:ln>
            <a:noFill/>
          </a:ln>
        </p:spPr>
      </p:pic>
      <p:pic>
        <p:nvPicPr>
          <p:cNvPr id="25" name="Google Shape;25;p9"/>
          <p:cNvPicPr preferRelativeResize="0"/>
          <p:nvPr/>
        </p:nvPicPr>
        <p:blipFill>
          <a:blip r:embed="rId4">
            <a:alphaModFix/>
          </a:blip>
          <a:stretch>
            <a:fillRect/>
          </a:stretch>
        </p:blipFill>
        <p:spPr>
          <a:xfrm>
            <a:off x="3324425" y="6230275"/>
            <a:ext cx="1232500" cy="2926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9"/>
        <p:cNvGrpSpPr/>
        <p:nvPr/>
      </p:nvGrpSpPr>
      <p:grpSpPr>
        <a:xfrm>
          <a:off x="0" y="0"/>
          <a:ext cx="0" cy="0"/>
          <a:chOff x="0" y="0"/>
          <a:chExt cx="0" cy="0"/>
        </a:xfrm>
      </p:grpSpPr>
      <p:sp>
        <p:nvSpPr>
          <p:cNvPr id="120" name="Google Shape;120;p18"/>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8"/>
          <p:cNvSpPr txBox="1">
            <a:spLocks noGrp="1"/>
          </p:cNvSpPr>
          <p:nvPr>
            <p:ph type="body" idx="1"/>
          </p:nvPr>
        </p:nvSpPr>
        <p:spPr>
          <a:xfrm rot="5400000">
            <a:off x="2760671" y="48524"/>
            <a:ext cx="3630794" cy="7989752"/>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22072" algn="l">
              <a:spcBef>
                <a:spcPts val="600"/>
              </a:spcBef>
              <a:spcAft>
                <a:spcPts val="0"/>
              </a:spcAft>
              <a:buSzPts val="1472"/>
              <a:buChar char="◼"/>
              <a:defRPr/>
            </a:lvl2pPr>
            <a:lvl3pPr marL="1371600" lvl="2" indent="-310388" algn="l">
              <a:spcBef>
                <a:spcPts val="600"/>
              </a:spcBef>
              <a:spcAft>
                <a:spcPts val="0"/>
              </a:spcAft>
              <a:buSzPts val="1288"/>
              <a:buChar char="◼"/>
              <a:defRPr/>
            </a:lvl3pPr>
            <a:lvl4pPr marL="1828800" lvl="3" indent="-298703" algn="l">
              <a:spcBef>
                <a:spcPts val="600"/>
              </a:spcBef>
              <a:spcAft>
                <a:spcPts val="0"/>
              </a:spcAft>
              <a:buSzPts val="1104"/>
              <a:buChar char="◼"/>
              <a:defRPr/>
            </a:lvl4pPr>
            <a:lvl5pPr marL="2286000" lvl="4" indent="-298704" algn="l">
              <a:spcBef>
                <a:spcPts val="600"/>
              </a:spcBef>
              <a:spcAft>
                <a:spcPts val="0"/>
              </a:spcAft>
              <a:buSzPts val="1104"/>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123" name="Google Shape;123;p18"/>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8"/>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8"/>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6"/>
        <p:cNvGrpSpPr/>
        <p:nvPr/>
      </p:nvGrpSpPr>
      <p:grpSpPr>
        <a:xfrm>
          <a:off x="0" y="0"/>
          <a:ext cx="0" cy="0"/>
          <a:chOff x="0" y="0"/>
          <a:chExt cx="0" cy="0"/>
        </a:xfrm>
      </p:grpSpPr>
      <p:sp>
        <p:nvSpPr>
          <p:cNvPr id="127" name="Google Shape;127;p19"/>
          <p:cNvSpPr/>
          <p:nvPr/>
        </p:nvSpPr>
        <p:spPr>
          <a:xfrm>
            <a:off x="6629400" y="599725"/>
            <a:ext cx="2057399" cy="58169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txBox="1">
            <a:spLocks noGrp="1"/>
          </p:cNvSpPr>
          <p:nvPr>
            <p:ph type="title"/>
          </p:nvPr>
        </p:nvSpPr>
        <p:spPr>
          <a:xfrm rot="5400000">
            <a:off x="4789425" y="2515700"/>
            <a:ext cx="5183073" cy="1503123"/>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9"/>
          <p:cNvSpPr txBox="1">
            <a:spLocks noGrp="1"/>
          </p:cNvSpPr>
          <p:nvPr>
            <p:ph type="body" idx="1"/>
          </p:nvPr>
        </p:nvSpPr>
        <p:spPr>
          <a:xfrm rot="5400000">
            <a:off x="950760" y="306157"/>
            <a:ext cx="5183073" cy="592220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130" name="Google Shape;130;p19"/>
          <p:cNvSpPr txBox="1">
            <a:spLocks noGrp="1"/>
          </p:cNvSpPr>
          <p:nvPr>
            <p:ph type="dt" idx="10"/>
          </p:nvPr>
        </p:nvSpPr>
        <p:spPr>
          <a:xfrm>
            <a:off x="6745255" y="5956136"/>
            <a:ext cx="94767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9"/>
          <p:cNvSpPr txBox="1">
            <a:spLocks noGrp="1"/>
          </p:cNvSpPr>
          <p:nvPr>
            <p:ph type="ftr" idx="11"/>
          </p:nvPr>
        </p:nvSpPr>
        <p:spPr>
          <a:xfrm>
            <a:off x="581192" y="5951810"/>
            <a:ext cx="59222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9"/>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10"/>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0"/>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2800"/>
              <a:buFont typeface="Century Gothic"/>
              <a:buNone/>
              <a:defRPr cap="none">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0"/>
          <p:cNvSpPr txBox="1">
            <a:spLocks noGrp="1"/>
          </p:cNvSpPr>
          <p:nvPr>
            <p:ph type="body" idx="1"/>
          </p:nvPr>
        </p:nvSpPr>
        <p:spPr>
          <a:xfrm>
            <a:off x="581192" y="2085127"/>
            <a:ext cx="7989752" cy="3886200"/>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30" name="Google Shape;30;p10"/>
          <p:cNvSpPr txBox="1"/>
          <p:nvPr/>
        </p:nvSpPr>
        <p:spPr>
          <a:xfrm>
            <a:off x="8283190" y="6148813"/>
            <a:ext cx="476250"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100" b="1" i="0" u="none" strike="noStrike" cap="none">
                <a:solidFill>
                  <a:srgbClr val="953734"/>
                </a:solidFill>
                <a:latin typeface="Century Gothic"/>
                <a:ea typeface="Century Gothic"/>
                <a:cs typeface="Century Gothic"/>
                <a:sym typeface="Century Gothic"/>
              </a:rPr>
              <a:t>‹#›</a:t>
            </a:fld>
            <a:endParaRPr sz="1100" b="1" i="0" u="none" strike="noStrike" cap="none">
              <a:solidFill>
                <a:srgbClr val="953734"/>
              </a:solidFill>
              <a:latin typeface="Century Gothic"/>
              <a:ea typeface="Century Gothic"/>
              <a:cs typeface="Century Gothic"/>
              <a:sym typeface="Century Gothic"/>
            </a:endParaRPr>
          </a:p>
        </p:txBody>
      </p:sp>
      <p:grpSp>
        <p:nvGrpSpPr>
          <p:cNvPr id="31" name="Google Shape;31;p10"/>
          <p:cNvGrpSpPr/>
          <p:nvPr/>
        </p:nvGrpSpPr>
        <p:grpSpPr>
          <a:xfrm>
            <a:off x="307140" y="6197896"/>
            <a:ext cx="8452314" cy="527354"/>
            <a:chOff x="307140" y="6197896"/>
            <a:chExt cx="8452314" cy="527354"/>
          </a:xfrm>
        </p:grpSpPr>
        <p:grpSp>
          <p:nvGrpSpPr>
            <p:cNvPr id="32" name="Google Shape;32;p10"/>
            <p:cNvGrpSpPr/>
            <p:nvPr/>
          </p:nvGrpSpPr>
          <p:grpSpPr>
            <a:xfrm>
              <a:off x="1466726" y="6197896"/>
              <a:ext cx="7292728" cy="527354"/>
              <a:chOff x="1466726" y="5602559"/>
              <a:chExt cx="7292728" cy="527354"/>
            </a:xfrm>
          </p:grpSpPr>
          <p:pic>
            <p:nvPicPr>
              <p:cNvPr id="33" name="Google Shape;33;p10"/>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34" name="Google Shape;34;p10"/>
              <p:cNvGrpSpPr/>
              <p:nvPr/>
            </p:nvGrpSpPr>
            <p:grpSpPr>
              <a:xfrm>
                <a:off x="1466726" y="5602559"/>
                <a:ext cx="7292728" cy="527354"/>
                <a:chOff x="1466726" y="6192784"/>
                <a:chExt cx="7292728" cy="527354"/>
              </a:xfrm>
            </p:grpSpPr>
            <p:pic>
              <p:nvPicPr>
                <p:cNvPr id="35" name="Google Shape;35;p10"/>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36" name="Google Shape;36;p10"/>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37" name="Google Shape;37;p10"/>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38" name="Google Shape;38;p10"/>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11"/>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1"/>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lt1"/>
              </a:buClr>
              <a:buSzPts val="2800"/>
              <a:buFont typeface="Century Gothic"/>
              <a:buNone/>
              <a:defRPr>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581192" y="2228002"/>
            <a:ext cx="3899527"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3" name="Google Shape;43;p11"/>
          <p:cNvSpPr txBox="1">
            <a:spLocks noGrp="1"/>
          </p:cNvSpPr>
          <p:nvPr>
            <p:ph type="body" idx="2"/>
          </p:nvPr>
        </p:nvSpPr>
        <p:spPr>
          <a:xfrm>
            <a:off x="4663282" y="2228003"/>
            <a:ext cx="3907662"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solidFill>
                  <a:schemeClr val="dk1"/>
                </a:solidFill>
              </a:defRPr>
            </a:lvl1pPr>
            <a:lvl2pPr marL="914400" lvl="1" indent="-322072" algn="l">
              <a:spcBef>
                <a:spcPts val="600"/>
              </a:spcBef>
              <a:spcAft>
                <a:spcPts val="0"/>
              </a:spcAft>
              <a:buSzPts val="1472"/>
              <a:buChar char="◼"/>
              <a:defRPr>
                <a:solidFill>
                  <a:schemeClr val="dk1"/>
                </a:solidFill>
              </a:defRPr>
            </a:lvl2pPr>
            <a:lvl3pPr marL="1371600" lvl="2" indent="-310388" algn="l">
              <a:spcBef>
                <a:spcPts val="600"/>
              </a:spcBef>
              <a:spcAft>
                <a:spcPts val="0"/>
              </a:spcAft>
              <a:buSzPts val="1288"/>
              <a:buChar char="◼"/>
              <a:defRPr>
                <a:solidFill>
                  <a:schemeClr val="dk1"/>
                </a:solidFill>
              </a:defRPr>
            </a:lvl3pPr>
            <a:lvl4pPr marL="1828800" lvl="3" indent="-298703" algn="l">
              <a:spcBef>
                <a:spcPts val="600"/>
              </a:spcBef>
              <a:spcAft>
                <a:spcPts val="0"/>
              </a:spcAft>
              <a:buSzPts val="1104"/>
              <a:buChar char="◼"/>
              <a:defRPr>
                <a:solidFill>
                  <a:schemeClr val="dk1"/>
                </a:solidFill>
              </a:defRPr>
            </a:lvl4pPr>
            <a:lvl5pPr marL="2286000" lvl="4" indent="-298704" algn="l">
              <a:spcBef>
                <a:spcPts val="600"/>
              </a:spcBef>
              <a:spcAft>
                <a:spcPts val="0"/>
              </a:spcAft>
              <a:buSzPts val="1104"/>
              <a:buChar char="◼"/>
              <a:defRPr>
                <a:solidFill>
                  <a:schemeClr val="dk1"/>
                </a:solidFill>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4" name="Google Shape;44;p11"/>
          <p:cNvSpPr txBox="1"/>
          <p:nvPr/>
        </p:nvSpPr>
        <p:spPr>
          <a:xfrm>
            <a:off x="8283190" y="6148813"/>
            <a:ext cx="476250"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100" b="1">
                <a:solidFill>
                  <a:srgbClr val="953734"/>
                </a:solidFill>
                <a:latin typeface="Century Gothic"/>
                <a:ea typeface="Century Gothic"/>
                <a:cs typeface="Century Gothic"/>
                <a:sym typeface="Century Gothic"/>
              </a:rPr>
              <a:t>‹#›</a:t>
            </a:fld>
            <a:endParaRPr sz="1100" b="1">
              <a:solidFill>
                <a:srgbClr val="953734"/>
              </a:solidFill>
              <a:latin typeface="Century Gothic"/>
              <a:ea typeface="Century Gothic"/>
              <a:cs typeface="Century Gothic"/>
              <a:sym typeface="Century Gothic"/>
            </a:endParaRPr>
          </a:p>
        </p:txBody>
      </p:sp>
      <p:grpSp>
        <p:nvGrpSpPr>
          <p:cNvPr id="45" name="Google Shape;45;p11"/>
          <p:cNvGrpSpPr/>
          <p:nvPr/>
        </p:nvGrpSpPr>
        <p:grpSpPr>
          <a:xfrm>
            <a:off x="307140" y="6197896"/>
            <a:ext cx="8452314" cy="527354"/>
            <a:chOff x="307140" y="6197896"/>
            <a:chExt cx="8452314" cy="527354"/>
          </a:xfrm>
        </p:grpSpPr>
        <p:grpSp>
          <p:nvGrpSpPr>
            <p:cNvPr id="46" name="Google Shape;46;p11"/>
            <p:cNvGrpSpPr/>
            <p:nvPr/>
          </p:nvGrpSpPr>
          <p:grpSpPr>
            <a:xfrm>
              <a:off x="1466726" y="6197896"/>
              <a:ext cx="7292728" cy="527354"/>
              <a:chOff x="1466726" y="5602559"/>
              <a:chExt cx="7292728" cy="527354"/>
            </a:xfrm>
          </p:grpSpPr>
          <p:pic>
            <p:nvPicPr>
              <p:cNvPr id="47" name="Google Shape;47;p11"/>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48" name="Google Shape;48;p11"/>
              <p:cNvGrpSpPr/>
              <p:nvPr/>
            </p:nvGrpSpPr>
            <p:grpSpPr>
              <a:xfrm>
                <a:off x="1466726" y="5602559"/>
                <a:ext cx="7292728" cy="527354"/>
                <a:chOff x="1466726" y="6192784"/>
                <a:chExt cx="7292728" cy="527354"/>
              </a:xfrm>
            </p:grpSpPr>
            <p:pic>
              <p:nvPicPr>
                <p:cNvPr id="49" name="Google Shape;49;p11"/>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50" name="Google Shape;50;p11"/>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51" name="Google Shape;51;p11"/>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52" name="Google Shape;52;p11"/>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3"/>
        <p:cNvGrpSpPr/>
        <p:nvPr/>
      </p:nvGrpSpPr>
      <p:grpSpPr>
        <a:xfrm>
          <a:off x="0" y="0"/>
          <a:ext cx="0" cy="0"/>
          <a:chOff x="0" y="0"/>
          <a:chExt cx="0" cy="0"/>
        </a:xfrm>
      </p:grpSpPr>
      <p:sp>
        <p:nvSpPr>
          <p:cNvPr id="54" name="Google Shape;54;p12"/>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2"/>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2"/>
          <p:cNvSpPr txBox="1">
            <a:spLocks noGrp="1"/>
          </p:cNvSpPr>
          <p:nvPr>
            <p:ph type="body" idx="1"/>
          </p:nvPr>
        </p:nvSpPr>
        <p:spPr>
          <a:xfrm>
            <a:off x="887219" y="2228003"/>
            <a:ext cx="3593500" cy="576262"/>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7" name="Google Shape;57;p12"/>
          <p:cNvSpPr txBox="1">
            <a:spLocks noGrp="1"/>
          </p:cNvSpPr>
          <p:nvPr>
            <p:ph type="body" idx="2"/>
          </p:nvPr>
        </p:nvSpPr>
        <p:spPr>
          <a:xfrm>
            <a:off x="581192" y="2926051"/>
            <a:ext cx="3899527"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8" name="Google Shape;58;p12"/>
          <p:cNvSpPr txBox="1">
            <a:spLocks noGrp="1"/>
          </p:cNvSpPr>
          <p:nvPr>
            <p:ph type="body" idx="3"/>
          </p:nvPr>
        </p:nvSpPr>
        <p:spPr>
          <a:xfrm>
            <a:off x="4969308" y="2228003"/>
            <a:ext cx="3601635" cy="576262"/>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9" name="Google Shape;59;p12"/>
          <p:cNvSpPr txBox="1">
            <a:spLocks noGrp="1"/>
          </p:cNvSpPr>
          <p:nvPr>
            <p:ph type="body" idx="4"/>
          </p:nvPr>
        </p:nvSpPr>
        <p:spPr>
          <a:xfrm>
            <a:off x="4663282" y="2926051"/>
            <a:ext cx="3907662"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60" name="Google Shape;60;p12"/>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2"/>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2"/>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63" name="Google Shape;63;p12"/>
          <p:cNvGrpSpPr/>
          <p:nvPr/>
        </p:nvGrpSpPr>
        <p:grpSpPr>
          <a:xfrm>
            <a:off x="307140" y="6197896"/>
            <a:ext cx="8452314" cy="527354"/>
            <a:chOff x="307140" y="6197896"/>
            <a:chExt cx="8452314" cy="527354"/>
          </a:xfrm>
        </p:grpSpPr>
        <p:grpSp>
          <p:nvGrpSpPr>
            <p:cNvPr id="64" name="Google Shape;64;p12"/>
            <p:cNvGrpSpPr/>
            <p:nvPr/>
          </p:nvGrpSpPr>
          <p:grpSpPr>
            <a:xfrm>
              <a:off x="1466726" y="6197896"/>
              <a:ext cx="7292728" cy="527354"/>
              <a:chOff x="1466726" y="5602559"/>
              <a:chExt cx="7292728" cy="527354"/>
            </a:xfrm>
          </p:grpSpPr>
          <p:pic>
            <p:nvPicPr>
              <p:cNvPr id="65" name="Google Shape;65;p12"/>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66" name="Google Shape;66;p12"/>
              <p:cNvGrpSpPr/>
              <p:nvPr/>
            </p:nvGrpSpPr>
            <p:grpSpPr>
              <a:xfrm>
                <a:off x="1466726" y="5602559"/>
                <a:ext cx="7292728" cy="527354"/>
                <a:chOff x="1466726" y="6192784"/>
                <a:chExt cx="7292728" cy="527354"/>
              </a:xfrm>
            </p:grpSpPr>
            <p:pic>
              <p:nvPicPr>
                <p:cNvPr id="67" name="Google Shape;67;p12"/>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68" name="Google Shape;68;p12"/>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69" name="Google Shape;69;p12"/>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70" name="Google Shape;70;p12"/>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p13"/>
          <p:cNvSpPr/>
          <p:nvPr/>
        </p:nvSpPr>
        <p:spPr>
          <a:xfrm>
            <a:off x="452646" y="4875273"/>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txBox="1">
            <a:spLocks noGrp="1"/>
          </p:cNvSpPr>
          <p:nvPr>
            <p:ph type="title"/>
          </p:nvPr>
        </p:nvSpPr>
        <p:spPr>
          <a:xfrm>
            <a:off x="581193" y="3036573"/>
            <a:ext cx="7989751" cy="150484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b="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3"/>
          <p:cNvSpPr txBox="1">
            <a:spLocks noGrp="1"/>
          </p:cNvSpPr>
          <p:nvPr>
            <p:ph type="body" idx="1"/>
          </p:nvPr>
        </p:nvSpPr>
        <p:spPr>
          <a:xfrm>
            <a:off x="581193" y="4541417"/>
            <a:ext cx="7989751" cy="600556"/>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656"/>
              <a:buNone/>
              <a:defRPr sz="1800" cap="none">
                <a:solidFill>
                  <a:schemeClr val="accent2"/>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75" name="Google Shape;75;p13"/>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3"/>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grpSp>
        <p:nvGrpSpPr>
          <p:cNvPr id="78" name="Google Shape;78;p13"/>
          <p:cNvGrpSpPr/>
          <p:nvPr/>
        </p:nvGrpSpPr>
        <p:grpSpPr>
          <a:xfrm>
            <a:off x="307140" y="6197896"/>
            <a:ext cx="8452314" cy="527354"/>
            <a:chOff x="307140" y="6197896"/>
            <a:chExt cx="8452314" cy="527354"/>
          </a:xfrm>
        </p:grpSpPr>
        <p:grpSp>
          <p:nvGrpSpPr>
            <p:cNvPr id="79" name="Google Shape;79;p13"/>
            <p:cNvGrpSpPr/>
            <p:nvPr/>
          </p:nvGrpSpPr>
          <p:grpSpPr>
            <a:xfrm>
              <a:off x="1466726" y="6197896"/>
              <a:ext cx="7292728" cy="527354"/>
              <a:chOff x="1466726" y="5602559"/>
              <a:chExt cx="7292728" cy="527354"/>
            </a:xfrm>
          </p:grpSpPr>
          <p:pic>
            <p:nvPicPr>
              <p:cNvPr id="80" name="Google Shape;80;p13"/>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81" name="Google Shape;81;p13"/>
              <p:cNvGrpSpPr/>
              <p:nvPr/>
            </p:nvGrpSpPr>
            <p:grpSpPr>
              <a:xfrm>
                <a:off x="1466726" y="5602559"/>
                <a:ext cx="7292728" cy="527354"/>
                <a:chOff x="1466726" y="6192784"/>
                <a:chExt cx="7292728" cy="527354"/>
              </a:xfrm>
            </p:grpSpPr>
            <p:pic>
              <p:nvPicPr>
                <p:cNvPr id="82" name="Google Shape;82;p13"/>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83" name="Google Shape;83;p13"/>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84" name="Google Shape;84;p13"/>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85" name="Google Shape;85;p13"/>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14"/>
          <p:cNvSpPr/>
          <p:nvPr/>
        </p:nvSpPr>
        <p:spPr>
          <a:xfrm>
            <a:off x="448092" y="599725"/>
            <a:ext cx="8238707"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4"/>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92" name="Google Shape;92;p14"/>
          <p:cNvGrpSpPr/>
          <p:nvPr/>
        </p:nvGrpSpPr>
        <p:grpSpPr>
          <a:xfrm>
            <a:off x="307140" y="6197896"/>
            <a:ext cx="8452314" cy="527354"/>
            <a:chOff x="307140" y="6197896"/>
            <a:chExt cx="8452314" cy="527354"/>
          </a:xfrm>
        </p:grpSpPr>
        <p:grpSp>
          <p:nvGrpSpPr>
            <p:cNvPr id="93" name="Google Shape;93;p14"/>
            <p:cNvGrpSpPr/>
            <p:nvPr/>
          </p:nvGrpSpPr>
          <p:grpSpPr>
            <a:xfrm>
              <a:off x="1466726" y="6197896"/>
              <a:ext cx="7292728" cy="527354"/>
              <a:chOff x="1466726" y="5602559"/>
              <a:chExt cx="7292728" cy="527354"/>
            </a:xfrm>
          </p:grpSpPr>
          <p:pic>
            <p:nvPicPr>
              <p:cNvPr id="94" name="Google Shape;94;p14"/>
              <p:cNvPicPr preferRelativeResize="0"/>
              <p:nvPr/>
            </p:nvPicPr>
            <p:blipFill>
              <a:blip r:embed="rId2">
                <a:alphaModFix/>
              </a:blip>
              <a:stretch>
                <a:fillRect/>
              </a:stretch>
            </p:blipFill>
            <p:spPr>
              <a:xfrm>
                <a:off x="5446150" y="5626400"/>
                <a:ext cx="224592" cy="257224"/>
              </a:xfrm>
              <a:prstGeom prst="rect">
                <a:avLst/>
              </a:prstGeom>
              <a:noFill/>
              <a:ln>
                <a:noFill/>
              </a:ln>
            </p:spPr>
          </p:pic>
          <p:grpSp>
            <p:nvGrpSpPr>
              <p:cNvPr id="95" name="Google Shape;95;p14"/>
              <p:cNvGrpSpPr/>
              <p:nvPr/>
            </p:nvGrpSpPr>
            <p:grpSpPr>
              <a:xfrm>
                <a:off x="1466726" y="5602559"/>
                <a:ext cx="7292728" cy="527354"/>
                <a:chOff x="1466726" y="6192784"/>
                <a:chExt cx="7292728" cy="527354"/>
              </a:xfrm>
            </p:grpSpPr>
            <p:pic>
              <p:nvPicPr>
                <p:cNvPr id="96" name="Google Shape;96;p14"/>
                <p:cNvPicPr preferRelativeResize="0"/>
                <p:nvPr/>
              </p:nvPicPr>
              <p:blipFill rotWithShape="1">
                <a:blip r:embed="rId3">
                  <a:alphaModFix/>
                </a:blip>
                <a:srcRect l="49887" t="20650" r="10660" b="38817"/>
                <a:stretch/>
              </p:blipFill>
              <p:spPr>
                <a:xfrm>
                  <a:off x="1466726" y="6242306"/>
                  <a:ext cx="824966" cy="351564"/>
                </a:xfrm>
                <a:prstGeom prst="rect">
                  <a:avLst/>
                </a:prstGeom>
                <a:noFill/>
                <a:ln>
                  <a:noFill/>
                </a:ln>
              </p:spPr>
            </p:pic>
            <p:sp>
              <p:nvSpPr>
                <p:cNvPr id="97" name="Google Shape;97;p14"/>
                <p:cNvSpPr txBox="1"/>
                <p:nvPr/>
              </p:nvSpPr>
              <p:spPr>
                <a:xfrm>
                  <a:off x="4444554" y="6192784"/>
                  <a:ext cx="4314900" cy="339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Caveat"/>
                    <a:buNone/>
                  </a:pPr>
                  <a:r>
                    <a:rPr lang="en-US" sz="1200">
                      <a:solidFill>
                        <a:srgbClr val="000000"/>
                      </a:solidFill>
                      <a:latin typeface="Montserrat Medium"/>
                      <a:ea typeface="Montserrat Medium"/>
                      <a:cs typeface="Montserrat Medium"/>
                      <a:sym typeface="Montserrat Medium"/>
                    </a:rPr>
                    <a:t>CHALK</a:t>
                  </a:r>
                  <a:r>
                    <a:rPr lang="en-US" sz="1200">
                      <a:solidFill>
                        <a:srgbClr val="FFFFFF"/>
                      </a:solidFill>
                      <a:latin typeface="Montserrat Medium"/>
                      <a:ea typeface="Montserrat Medium"/>
                      <a:cs typeface="Montserrat Medium"/>
                      <a:sym typeface="Montserrat Medium"/>
                    </a:rPr>
                    <a:t>       </a:t>
                  </a:r>
                  <a:r>
                    <a:rPr lang="en-US" sz="1200" i="0" u="none" strike="noStrike" cap="none">
                      <a:solidFill>
                        <a:srgbClr val="000000"/>
                      </a:solidFill>
                      <a:latin typeface="Montserrat Medium"/>
                      <a:ea typeface="Montserrat Medium"/>
                      <a:cs typeface="Montserrat Medium"/>
                      <a:sym typeface="Montserrat Medium"/>
                    </a:rPr>
                    <a:t>Professional Development Serie</a:t>
                  </a:r>
                  <a:r>
                    <a:rPr lang="en-US" sz="1200">
                      <a:solidFill>
                        <a:srgbClr val="000000"/>
                      </a:solidFill>
                      <a:latin typeface="Montserrat Medium"/>
                      <a:ea typeface="Montserrat Medium"/>
                      <a:cs typeface="Montserrat Medium"/>
                      <a:sym typeface="Montserrat Medium"/>
                    </a:rPr>
                    <a:t>s</a:t>
                  </a:r>
                  <a:r>
                    <a:rPr lang="en-US" sz="1200" b="0" i="0" u="none" strike="noStrike" cap="none">
                      <a:solidFill>
                        <a:srgbClr val="000000"/>
                      </a:solidFill>
                      <a:latin typeface="Century Gothic"/>
                      <a:ea typeface="Century Gothic"/>
                      <a:cs typeface="Century Gothic"/>
                      <a:sym typeface="Century Gothic"/>
                    </a:rPr>
                    <a:t>|</a:t>
                  </a:r>
                  <a:endParaRPr sz="1200" b="0" i="0" u="none" strike="noStrike" cap="none">
                    <a:solidFill>
                      <a:srgbClr val="000000"/>
                    </a:solidFill>
                    <a:latin typeface="Century Gothic"/>
                    <a:ea typeface="Century Gothic"/>
                    <a:cs typeface="Century Gothic"/>
                    <a:sym typeface="Century Gothic"/>
                  </a:endParaRPr>
                </a:p>
              </p:txBody>
            </p:sp>
            <p:sp>
              <p:nvSpPr>
                <p:cNvPr id="98" name="Google Shape;98;p14"/>
                <p:cNvSpPr/>
                <p:nvPr/>
              </p:nvSpPr>
              <p:spPr>
                <a:xfrm>
                  <a:off x="4654203" y="6473838"/>
                  <a:ext cx="3729000" cy="246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000" b="0" i="0" u="none" strike="noStrike" cap="none">
                      <a:solidFill>
                        <a:srgbClr val="C88E0E"/>
                      </a:solidFill>
                      <a:latin typeface="Century Gothic"/>
                      <a:ea typeface="Century Gothic"/>
                      <a:cs typeface="Century Gothic"/>
                      <a:sym typeface="Century Gothic"/>
                    </a:rPr>
                    <a:t>PROMOTING HIGH LEVELS OF ENGAGEMENT IN LEARNING</a:t>
                  </a:r>
                  <a:endParaRPr sz="1000" b="0" i="0" u="none" strike="noStrike" cap="none">
                    <a:solidFill>
                      <a:srgbClr val="C88E0E"/>
                    </a:solidFill>
                    <a:latin typeface="Century Gothic"/>
                    <a:ea typeface="Century Gothic"/>
                    <a:cs typeface="Century Gothic"/>
                    <a:sym typeface="Century Gothic"/>
                  </a:endParaRPr>
                </a:p>
              </p:txBody>
            </p:sp>
          </p:grpSp>
        </p:grpSp>
        <p:pic>
          <p:nvPicPr>
            <p:cNvPr id="99" name="Google Shape;99;p14"/>
            <p:cNvPicPr preferRelativeResize="0"/>
            <p:nvPr/>
          </p:nvPicPr>
          <p:blipFill>
            <a:blip r:embed="rId4">
              <a:alphaModFix/>
            </a:blip>
            <a:stretch>
              <a:fillRect/>
            </a:stretch>
          </p:blipFill>
          <p:spPr>
            <a:xfrm>
              <a:off x="307140" y="6285650"/>
              <a:ext cx="1083397" cy="257225"/>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0"/>
        <p:cNvGrpSpPr/>
        <p:nvPr/>
      </p:nvGrpSpPr>
      <p:grpSpPr>
        <a:xfrm>
          <a:off x="0" y="0"/>
          <a:ext cx="0" cy="0"/>
          <a:chOff x="0" y="0"/>
          <a:chExt cx="0" cy="0"/>
        </a:xfrm>
      </p:grpSpPr>
      <p:sp>
        <p:nvSpPr>
          <p:cNvPr id="101" name="Google Shape;101;p15"/>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5"/>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5"/>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4"/>
        <p:cNvGrpSpPr/>
        <p:nvPr/>
      </p:nvGrpSpPr>
      <p:grpSpPr>
        <a:xfrm>
          <a:off x="0" y="0"/>
          <a:ext cx="0" cy="0"/>
          <a:chOff x="0" y="0"/>
          <a:chExt cx="0" cy="0"/>
        </a:xfrm>
      </p:grpSpPr>
      <p:sp>
        <p:nvSpPr>
          <p:cNvPr id="105" name="Google Shape;105;p16"/>
          <p:cNvSpPr/>
          <p:nvPr/>
        </p:nvSpPr>
        <p:spPr>
          <a:xfrm>
            <a:off x="452646" y="5141973"/>
            <a:ext cx="8238707" cy="127470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6"/>
          <p:cNvSpPr txBox="1">
            <a:spLocks noGrp="1"/>
          </p:cNvSpPr>
          <p:nvPr>
            <p:ph type="title"/>
          </p:nvPr>
        </p:nvSpPr>
        <p:spPr>
          <a:xfrm>
            <a:off x="581352" y="5262296"/>
            <a:ext cx="3536625" cy="6895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77C0D4"/>
              </a:buClr>
              <a:buSzPts val="2000"/>
              <a:buFont typeface="Gill Sans"/>
              <a:buNone/>
              <a:defRPr sz="2000" b="0">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6"/>
          <p:cNvSpPr txBox="1">
            <a:spLocks noGrp="1"/>
          </p:cNvSpPr>
          <p:nvPr>
            <p:ph type="body" idx="1"/>
          </p:nvPr>
        </p:nvSpPr>
        <p:spPr>
          <a:xfrm>
            <a:off x="446399" y="601200"/>
            <a:ext cx="8240400" cy="4204800"/>
          </a:xfrm>
          <a:prstGeom prst="rect">
            <a:avLst/>
          </a:prstGeom>
          <a:noFill/>
          <a:ln>
            <a:noFill/>
          </a:ln>
        </p:spPr>
        <p:txBody>
          <a:bodyPr spcFirstLastPara="1" wrap="square" lIns="91425" tIns="45700" rIns="91425" bIns="45700" anchor="ctr" anchorCtr="0">
            <a:normAutofit/>
          </a:bodyPr>
          <a:lstStyle>
            <a:lvl1pPr marL="457200" lvl="0" indent="-345440" algn="l">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108" name="Google Shape;108;p16"/>
          <p:cNvSpPr txBox="1">
            <a:spLocks noGrp="1"/>
          </p:cNvSpPr>
          <p:nvPr>
            <p:ph type="body" idx="2"/>
          </p:nvPr>
        </p:nvSpPr>
        <p:spPr>
          <a:xfrm>
            <a:off x="4305617" y="5262295"/>
            <a:ext cx="4265327" cy="689515"/>
          </a:xfrm>
          <a:prstGeom prst="rect">
            <a:avLst/>
          </a:prstGeom>
          <a:noFill/>
          <a:ln>
            <a:noFill/>
          </a:ln>
        </p:spPr>
        <p:txBody>
          <a:bodyPr spcFirstLastPara="1" wrap="square" lIns="91425" tIns="45700" rIns="91425" bIns="45700" anchor="ctr" anchorCtr="0">
            <a:normAutofit/>
          </a:bodyPr>
          <a:lstStyle>
            <a:lvl1pPr marL="457200" lvl="0" indent="-228600" algn="r">
              <a:spcBef>
                <a:spcPts val="220"/>
              </a:spcBef>
              <a:spcAft>
                <a:spcPts val="0"/>
              </a:spcAft>
              <a:buSzPts val="1012"/>
              <a:buNone/>
              <a:defRPr sz="1100">
                <a:solidFill>
                  <a:schemeClr val="lt1"/>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109" name="Google Shape;109;p16"/>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16"/>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77C0D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16"/>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77C0D4"/>
                </a:solidFill>
                <a:latin typeface="Gill Sans"/>
                <a:ea typeface="Gill Sans"/>
                <a:cs typeface="Gill Sans"/>
                <a:sym typeface="Gill Sans"/>
              </a:defRPr>
            </a:lvl1pPr>
            <a:lvl2pPr marL="0" lvl="1" indent="0" algn="r">
              <a:spcBef>
                <a:spcPts val="0"/>
              </a:spcBef>
              <a:buNone/>
              <a:defRPr sz="900">
                <a:solidFill>
                  <a:srgbClr val="77C0D4"/>
                </a:solidFill>
                <a:latin typeface="Gill Sans"/>
                <a:ea typeface="Gill Sans"/>
                <a:cs typeface="Gill Sans"/>
                <a:sym typeface="Gill Sans"/>
              </a:defRPr>
            </a:lvl2pPr>
            <a:lvl3pPr marL="0" lvl="2" indent="0" algn="r">
              <a:spcBef>
                <a:spcPts val="0"/>
              </a:spcBef>
              <a:buNone/>
              <a:defRPr sz="900">
                <a:solidFill>
                  <a:srgbClr val="77C0D4"/>
                </a:solidFill>
                <a:latin typeface="Gill Sans"/>
                <a:ea typeface="Gill Sans"/>
                <a:cs typeface="Gill Sans"/>
                <a:sym typeface="Gill Sans"/>
              </a:defRPr>
            </a:lvl3pPr>
            <a:lvl4pPr marL="0" lvl="3" indent="0" algn="r">
              <a:spcBef>
                <a:spcPts val="0"/>
              </a:spcBef>
              <a:buNone/>
              <a:defRPr sz="900">
                <a:solidFill>
                  <a:srgbClr val="77C0D4"/>
                </a:solidFill>
                <a:latin typeface="Gill Sans"/>
                <a:ea typeface="Gill Sans"/>
                <a:cs typeface="Gill Sans"/>
                <a:sym typeface="Gill Sans"/>
              </a:defRPr>
            </a:lvl4pPr>
            <a:lvl5pPr marL="0" lvl="4" indent="0" algn="r">
              <a:spcBef>
                <a:spcPts val="0"/>
              </a:spcBef>
              <a:buNone/>
              <a:defRPr sz="900">
                <a:solidFill>
                  <a:srgbClr val="77C0D4"/>
                </a:solidFill>
                <a:latin typeface="Gill Sans"/>
                <a:ea typeface="Gill Sans"/>
                <a:cs typeface="Gill Sans"/>
                <a:sym typeface="Gill Sans"/>
              </a:defRPr>
            </a:lvl5pPr>
            <a:lvl6pPr marL="0" lvl="5" indent="0" algn="r">
              <a:spcBef>
                <a:spcPts val="0"/>
              </a:spcBef>
              <a:buNone/>
              <a:defRPr sz="900">
                <a:solidFill>
                  <a:srgbClr val="77C0D4"/>
                </a:solidFill>
                <a:latin typeface="Gill Sans"/>
                <a:ea typeface="Gill Sans"/>
                <a:cs typeface="Gill Sans"/>
                <a:sym typeface="Gill Sans"/>
              </a:defRPr>
            </a:lvl6pPr>
            <a:lvl7pPr marL="0" lvl="6" indent="0" algn="r">
              <a:spcBef>
                <a:spcPts val="0"/>
              </a:spcBef>
              <a:buNone/>
              <a:defRPr sz="900">
                <a:solidFill>
                  <a:srgbClr val="77C0D4"/>
                </a:solidFill>
                <a:latin typeface="Gill Sans"/>
                <a:ea typeface="Gill Sans"/>
                <a:cs typeface="Gill Sans"/>
                <a:sym typeface="Gill Sans"/>
              </a:defRPr>
            </a:lvl7pPr>
            <a:lvl8pPr marL="0" lvl="7" indent="0" algn="r">
              <a:spcBef>
                <a:spcPts val="0"/>
              </a:spcBef>
              <a:buNone/>
              <a:defRPr sz="900">
                <a:solidFill>
                  <a:srgbClr val="77C0D4"/>
                </a:solidFill>
                <a:latin typeface="Gill Sans"/>
                <a:ea typeface="Gill Sans"/>
                <a:cs typeface="Gill Sans"/>
                <a:sym typeface="Gill Sans"/>
              </a:defRPr>
            </a:lvl8pPr>
            <a:lvl9pPr marL="0" lvl="8" indent="0" algn="r">
              <a:spcBef>
                <a:spcPts val="0"/>
              </a:spcBef>
              <a:buNone/>
              <a:defRPr sz="900">
                <a:solidFill>
                  <a:srgbClr val="77C0D4"/>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581192" y="4693389"/>
            <a:ext cx="7989752"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Gill Sans"/>
              <a:buNone/>
              <a:defRPr sz="2400" b="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7"/>
          <p:cNvSpPr>
            <a:spLocks noGrp="1"/>
          </p:cNvSpPr>
          <p:nvPr>
            <p:ph type="pic" idx="2"/>
          </p:nvPr>
        </p:nvSpPr>
        <p:spPr>
          <a:xfrm>
            <a:off x="448093" y="599725"/>
            <a:ext cx="8238706" cy="3557252"/>
          </a:xfrm>
          <a:prstGeom prst="rect">
            <a:avLst/>
          </a:prstGeom>
          <a:noFill/>
          <a:ln>
            <a:noFill/>
          </a:ln>
        </p:spPr>
        <p:txBody>
          <a:bodyPr spcFirstLastPara="1" wrap="square" lIns="91425" tIns="45700" rIns="91425" bIns="45700" anchor="t" anchorCtr="0">
            <a:normAutofit/>
          </a:bodyPr>
          <a:lstStyle>
            <a:lvl1pPr marR="0" lvl="0" algn="ctr" rtl="0">
              <a:spcBef>
                <a:spcPts val="32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1pPr>
            <a:lvl2pPr marR="0" lvl="1"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2pPr>
            <a:lvl3pPr marR="0" lvl="2"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3pPr>
            <a:lvl4pPr marR="0" lvl="3"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4pPr>
            <a:lvl5pPr marR="0" lvl="4" algn="l" rtl="0">
              <a:spcBef>
                <a:spcPts val="600"/>
              </a:spcBef>
              <a:spcAft>
                <a:spcPts val="0"/>
              </a:spcAft>
              <a:buClr>
                <a:schemeClr val="accent2"/>
              </a:buClr>
              <a:buSzPts val="1472"/>
              <a:buFont typeface="Noto Sans Symbols"/>
              <a:buNone/>
              <a:defRPr sz="1600" b="0" i="0" u="none" strike="noStrike" cap="none">
                <a:solidFill>
                  <a:schemeClr val="dk1"/>
                </a:solidFill>
                <a:latin typeface="Gill Sans"/>
                <a:ea typeface="Gill Sans"/>
                <a:cs typeface="Gill Sans"/>
                <a:sym typeface="Gill Sans"/>
              </a:defRPr>
            </a:lvl5pPr>
            <a:lvl6pPr marR="0" lvl="5"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6pPr>
            <a:lvl7pPr marR="0" lvl="6"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7pPr>
            <a:lvl8pPr marR="0" lvl="7"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8pPr>
            <a:lvl9pPr marR="0" lvl="8" algn="l" rtl="0">
              <a:spcBef>
                <a:spcPts val="600"/>
              </a:spcBef>
              <a:spcAft>
                <a:spcPts val="60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9pPr>
          </a:lstStyle>
          <a:p>
            <a:endParaRPr/>
          </a:p>
        </p:txBody>
      </p:sp>
      <p:sp>
        <p:nvSpPr>
          <p:cNvPr id="115" name="Google Shape;115;p17"/>
          <p:cNvSpPr txBox="1">
            <a:spLocks noGrp="1"/>
          </p:cNvSpPr>
          <p:nvPr>
            <p:ph type="body" idx="1"/>
          </p:nvPr>
        </p:nvSpPr>
        <p:spPr>
          <a:xfrm>
            <a:off x="581192" y="5260126"/>
            <a:ext cx="7989752" cy="598671"/>
          </a:xfrm>
          <a:prstGeom prst="rect">
            <a:avLst/>
          </a:prstGeom>
          <a:noFill/>
          <a:ln>
            <a:noFill/>
          </a:ln>
        </p:spPr>
        <p:txBody>
          <a:bodyPr spcFirstLastPara="1" wrap="square" lIns="91425" tIns="45700" rIns="91425" bIns="45700" anchor="ctr" anchorCtr="0">
            <a:normAutofit/>
          </a:bodyPr>
          <a:lstStyle>
            <a:lvl1pPr marL="457200" lvl="0" indent="-228600" algn="l">
              <a:spcBef>
                <a:spcPts val="240"/>
              </a:spcBef>
              <a:spcAft>
                <a:spcPts val="0"/>
              </a:spcAft>
              <a:buSzPts val="1104"/>
              <a:buNone/>
              <a:defRPr sz="12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116" name="Google Shape;116;p17"/>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7"/>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7"/>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b" anchorCtr="0">
            <a:normAutofit/>
          </a:bodyPr>
          <a:lstStyle>
            <a:lvl1pPr marR="0" lvl="0" algn="l" rtl="0">
              <a:spcBef>
                <a:spcPts val="0"/>
              </a:spcBef>
              <a:spcAft>
                <a:spcPts val="0"/>
              </a:spcAft>
              <a:buClr>
                <a:schemeClr val="lt1"/>
              </a:buClr>
              <a:buSzPts val="2800"/>
              <a:buFont typeface="Gill Sans"/>
              <a:buNone/>
              <a:defRPr sz="280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1" name="Google Shape;11;p8"/>
          <p:cNvSpPr txBox="1">
            <a:spLocks noGrp="1"/>
          </p:cNvSpPr>
          <p:nvPr>
            <p:ph type="body" idx="1"/>
          </p:nvPr>
        </p:nvSpPr>
        <p:spPr>
          <a:xfrm>
            <a:off x="581192" y="2228003"/>
            <a:ext cx="7989752" cy="3630794"/>
          </a:xfrm>
          <a:prstGeom prst="rect">
            <a:avLst/>
          </a:prstGeom>
          <a:noFill/>
          <a:ln>
            <a:noFill/>
          </a:ln>
        </p:spPr>
        <p:txBody>
          <a:bodyPr spcFirstLastPara="1" wrap="square" lIns="91425" tIns="45700" rIns="91425" bIns="45700" anchor="ctr" anchorCtr="0">
            <a:normAutofit/>
          </a:bodyPr>
          <a:lstStyle>
            <a:lvl1pPr marL="457200" marR="0" lvl="0" indent="-333756" algn="l" rtl="0">
              <a:spcBef>
                <a:spcPts val="360"/>
              </a:spcBef>
              <a:spcAft>
                <a:spcPts val="0"/>
              </a:spcAft>
              <a:buClr>
                <a:schemeClr val="accent2"/>
              </a:buClr>
              <a:buSzPts val="1656"/>
              <a:buFont typeface="Noto Sans Symbols"/>
              <a:buChar char="◼"/>
              <a:defRPr sz="1800" b="0" i="0" u="none" strike="noStrike" cap="none">
                <a:solidFill>
                  <a:schemeClr val="dk1"/>
                </a:solidFill>
                <a:latin typeface="Gill Sans"/>
                <a:ea typeface="Gill Sans"/>
                <a:cs typeface="Gill Sans"/>
                <a:sym typeface="Gill Sans"/>
              </a:defRPr>
            </a:lvl1pPr>
            <a:lvl2pPr marL="914400" marR="0" lvl="1" indent="-322072" algn="l" rtl="0">
              <a:spcBef>
                <a:spcPts val="600"/>
              </a:spcBef>
              <a:spcAft>
                <a:spcPts val="0"/>
              </a:spcAft>
              <a:buClr>
                <a:schemeClr val="accent2"/>
              </a:buClr>
              <a:buSzPts val="1472"/>
              <a:buFont typeface="Noto Sans Symbols"/>
              <a:buChar char="◼"/>
              <a:defRPr sz="1600" b="0" i="0" u="none" strike="noStrike" cap="none">
                <a:solidFill>
                  <a:schemeClr val="dk1"/>
                </a:solidFill>
                <a:latin typeface="Gill Sans"/>
                <a:ea typeface="Gill Sans"/>
                <a:cs typeface="Gill Sans"/>
                <a:sym typeface="Gill Sans"/>
              </a:defRPr>
            </a:lvl2pPr>
            <a:lvl3pPr marL="1371600" marR="0" lvl="2" indent="-310388" algn="l" rtl="0">
              <a:spcBef>
                <a:spcPts val="600"/>
              </a:spcBef>
              <a:spcAft>
                <a:spcPts val="0"/>
              </a:spcAft>
              <a:buClr>
                <a:schemeClr val="accent2"/>
              </a:buClr>
              <a:buSzPts val="1288"/>
              <a:buFont typeface="Noto Sans Symbols"/>
              <a:buChar char="◼"/>
              <a:defRPr sz="1400" b="0" i="0" u="none" strike="noStrike" cap="none">
                <a:solidFill>
                  <a:schemeClr val="dk1"/>
                </a:solidFill>
                <a:latin typeface="Gill Sans"/>
                <a:ea typeface="Gill Sans"/>
                <a:cs typeface="Gill Sans"/>
                <a:sym typeface="Gill Sans"/>
              </a:defRPr>
            </a:lvl3pPr>
            <a:lvl4pPr marL="1828800" marR="0" lvl="3" indent="-298703" algn="l" rtl="0">
              <a:spcBef>
                <a:spcPts val="600"/>
              </a:spcBef>
              <a:spcAft>
                <a:spcPts val="0"/>
              </a:spcAft>
              <a:buClr>
                <a:schemeClr val="accent2"/>
              </a:buClr>
              <a:buSzPts val="1104"/>
              <a:buFont typeface="Noto Sans Symbols"/>
              <a:buChar char="◼"/>
              <a:defRPr sz="1200" b="0" i="0" u="none" strike="noStrike" cap="none">
                <a:solidFill>
                  <a:schemeClr val="dk1"/>
                </a:solidFill>
                <a:latin typeface="Gill Sans"/>
                <a:ea typeface="Gill Sans"/>
                <a:cs typeface="Gill Sans"/>
                <a:sym typeface="Gill Sans"/>
              </a:defRPr>
            </a:lvl4pPr>
            <a:lvl5pPr marL="2286000" marR="0" lvl="4" indent="-298704" algn="l" rtl="0">
              <a:spcBef>
                <a:spcPts val="600"/>
              </a:spcBef>
              <a:spcAft>
                <a:spcPts val="0"/>
              </a:spcAft>
              <a:buClr>
                <a:schemeClr val="accent2"/>
              </a:buClr>
              <a:buSzPts val="1104"/>
              <a:buFont typeface="Noto Sans Symbols"/>
              <a:buChar char="◼"/>
              <a:defRPr sz="1200" b="0" i="0" u="none" strike="noStrike" cap="none">
                <a:solidFill>
                  <a:schemeClr val="dk1"/>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9pPr>
          </a:lstStyle>
          <a:p>
            <a:endParaRPr/>
          </a:p>
        </p:txBody>
      </p:sp>
      <p:sp>
        <p:nvSpPr>
          <p:cNvPr id="12" name="Google Shape;12;p8"/>
          <p:cNvSpPr txBox="1">
            <a:spLocks noGrp="1"/>
          </p:cNvSpPr>
          <p:nvPr>
            <p:ph type="dt" idx="10"/>
          </p:nvPr>
        </p:nvSpPr>
        <p:spPr>
          <a:xfrm>
            <a:off x="5559327" y="5956136"/>
            <a:ext cx="21336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3" name="Google Shape;13;p8"/>
          <p:cNvSpPr txBox="1">
            <a:spLocks noGrp="1"/>
          </p:cNvSpPr>
          <p:nvPr>
            <p:ph type="ftr" idx="11"/>
          </p:nvPr>
        </p:nvSpPr>
        <p:spPr>
          <a:xfrm>
            <a:off x="581192" y="5951810"/>
            <a:ext cx="487058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4" name="Google Shape;14;p8"/>
          <p:cNvSpPr txBox="1">
            <a:spLocks noGrp="1"/>
          </p:cNvSpPr>
          <p:nvPr>
            <p:ph type="sldNum" idx="12"/>
          </p:nvPr>
        </p:nvSpPr>
        <p:spPr>
          <a:xfrm>
            <a:off x="7800476" y="5956136"/>
            <a:ext cx="770468"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2"/>
                </a:solidFill>
                <a:latin typeface="Gill Sans"/>
                <a:ea typeface="Gill Sans"/>
                <a:cs typeface="Gill Sans"/>
                <a:sym typeface="Gill Sans"/>
              </a:defRPr>
            </a:lvl1pPr>
            <a:lvl2pPr marL="0" marR="0" lvl="1" indent="0" algn="r" rtl="0">
              <a:spcBef>
                <a:spcPts val="0"/>
              </a:spcBef>
              <a:buNone/>
              <a:defRPr sz="900" b="0" i="0" u="none" strike="noStrike" cap="none">
                <a:solidFill>
                  <a:schemeClr val="accent2"/>
                </a:solidFill>
                <a:latin typeface="Gill Sans"/>
                <a:ea typeface="Gill Sans"/>
                <a:cs typeface="Gill Sans"/>
                <a:sym typeface="Gill Sans"/>
              </a:defRPr>
            </a:lvl2pPr>
            <a:lvl3pPr marL="0" marR="0" lvl="2" indent="0" algn="r" rtl="0">
              <a:spcBef>
                <a:spcPts val="0"/>
              </a:spcBef>
              <a:buNone/>
              <a:defRPr sz="900" b="0" i="0" u="none" strike="noStrike" cap="none">
                <a:solidFill>
                  <a:schemeClr val="accent2"/>
                </a:solidFill>
                <a:latin typeface="Gill Sans"/>
                <a:ea typeface="Gill Sans"/>
                <a:cs typeface="Gill Sans"/>
                <a:sym typeface="Gill Sans"/>
              </a:defRPr>
            </a:lvl3pPr>
            <a:lvl4pPr marL="0" marR="0" lvl="3" indent="0" algn="r" rtl="0">
              <a:spcBef>
                <a:spcPts val="0"/>
              </a:spcBef>
              <a:buNone/>
              <a:defRPr sz="900" b="0" i="0" u="none" strike="noStrike" cap="none">
                <a:solidFill>
                  <a:schemeClr val="accent2"/>
                </a:solidFill>
                <a:latin typeface="Gill Sans"/>
                <a:ea typeface="Gill Sans"/>
                <a:cs typeface="Gill Sans"/>
                <a:sym typeface="Gill Sans"/>
              </a:defRPr>
            </a:lvl4pPr>
            <a:lvl5pPr marL="0" marR="0" lvl="4" indent="0" algn="r" rtl="0">
              <a:spcBef>
                <a:spcPts val="0"/>
              </a:spcBef>
              <a:buNone/>
              <a:defRPr sz="900" b="0" i="0" u="none" strike="noStrike" cap="none">
                <a:solidFill>
                  <a:schemeClr val="accent2"/>
                </a:solidFill>
                <a:latin typeface="Gill Sans"/>
                <a:ea typeface="Gill Sans"/>
                <a:cs typeface="Gill Sans"/>
                <a:sym typeface="Gill Sans"/>
              </a:defRPr>
            </a:lvl5pPr>
            <a:lvl6pPr marL="0" marR="0" lvl="5" indent="0" algn="r" rtl="0">
              <a:spcBef>
                <a:spcPts val="0"/>
              </a:spcBef>
              <a:buNone/>
              <a:defRPr sz="900" b="0" i="0" u="none" strike="noStrike" cap="none">
                <a:solidFill>
                  <a:schemeClr val="accent2"/>
                </a:solidFill>
                <a:latin typeface="Gill Sans"/>
                <a:ea typeface="Gill Sans"/>
                <a:cs typeface="Gill Sans"/>
                <a:sym typeface="Gill Sans"/>
              </a:defRPr>
            </a:lvl6pPr>
            <a:lvl7pPr marL="0" marR="0" lvl="6" indent="0" algn="r" rtl="0">
              <a:spcBef>
                <a:spcPts val="0"/>
              </a:spcBef>
              <a:buNone/>
              <a:defRPr sz="900" b="0" i="0" u="none" strike="noStrike" cap="none">
                <a:solidFill>
                  <a:schemeClr val="accent2"/>
                </a:solidFill>
                <a:latin typeface="Gill Sans"/>
                <a:ea typeface="Gill Sans"/>
                <a:cs typeface="Gill Sans"/>
                <a:sym typeface="Gill Sans"/>
              </a:defRPr>
            </a:lvl7pPr>
            <a:lvl8pPr marL="0" marR="0" lvl="7" indent="0" algn="r" rtl="0">
              <a:spcBef>
                <a:spcPts val="0"/>
              </a:spcBef>
              <a:buNone/>
              <a:defRPr sz="900" b="0" i="0" u="none" strike="noStrike" cap="none">
                <a:solidFill>
                  <a:schemeClr val="accent2"/>
                </a:solidFill>
                <a:latin typeface="Gill Sans"/>
                <a:ea typeface="Gill Sans"/>
                <a:cs typeface="Gill Sans"/>
                <a:sym typeface="Gill Sans"/>
              </a:defRPr>
            </a:lvl8pPr>
            <a:lvl9pPr marL="0" marR="0" lvl="8" indent="0" algn="r" rtl="0">
              <a:spcBef>
                <a:spcPts val="0"/>
              </a:spcBef>
              <a:buNone/>
              <a:defRPr sz="900" b="0" i="0" u="none" strike="noStrike" cap="none">
                <a:solidFill>
                  <a:schemeClr val="accent2"/>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8"/>
          <p:cNvSpPr/>
          <p:nvPr/>
        </p:nvSpPr>
        <p:spPr>
          <a:xfrm>
            <a:off x="448091" y="441325"/>
            <a:ext cx="2719909" cy="10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8"/>
          <p:cNvSpPr/>
          <p:nvPr/>
        </p:nvSpPr>
        <p:spPr>
          <a:xfrm>
            <a:off x="5976001" y="441325"/>
            <a:ext cx="2710800" cy="108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8"/>
          <p:cNvSpPr/>
          <p:nvPr/>
        </p:nvSpPr>
        <p:spPr>
          <a:xfrm>
            <a:off x="3216601" y="441325"/>
            <a:ext cx="2710800" cy="10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my.vanderbilt.edu/mnpspartnership/"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hyperlink" Target="https://www.vexels.com/png-svg/preview/128018/hand-drawn-wall-clock" TargetMode="External"/><Relationship Id="rId13" Type="http://schemas.openxmlformats.org/officeDocument/2006/relationships/hyperlink" Target="http://www.clker.com/" TargetMode="External"/><Relationship Id="rId3" Type="http://schemas.openxmlformats.org/officeDocument/2006/relationships/hyperlink" Target="http://www.myiconfinder.com/icon/bend-bulb-color-glow-hint-idea-lamp-light-lightbulb-off-on-hand-draw-drawn-sktch-sktching-drawing-line-outline-out/874" TargetMode="External"/><Relationship Id="rId7" Type="http://schemas.openxmlformats.org/officeDocument/2006/relationships/hyperlink" Target="https://www.vexels.com/png-svg/preview/128423/pie-chart-hand-drawn-doodle" TargetMode="External"/><Relationship Id="rId12" Type="http://schemas.openxmlformats.org/officeDocument/2006/relationships/hyperlink" Target="http://www.clker.com/clipart-blank-glue-bottle.html" TargetMode="External"/><Relationship Id="rId17" Type="http://schemas.openxmlformats.org/officeDocument/2006/relationships/hyperlink" Target="https://www.kisspng.com/" TargetMode="External"/><Relationship Id="rId2" Type="http://schemas.openxmlformats.org/officeDocument/2006/relationships/notesSlide" Target="../notesSlides/notesSlide7.xml"/><Relationship Id="rId16" Type="http://schemas.openxmlformats.org/officeDocument/2006/relationships/hyperlink" Target="https://www.kisspng.com/png-beaker-drawing-information-beaker-2999538/" TargetMode="External"/><Relationship Id="rId1" Type="http://schemas.openxmlformats.org/officeDocument/2006/relationships/slideLayout" Target="../slideLayouts/slideLayout4.xml"/><Relationship Id="rId6" Type="http://schemas.openxmlformats.org/officeDocument/2006/relationships/hyperlink" Target="https://www.vexels.com/png-svg/preview/127943/hand-drawn-bar-graph" TargetMode="External"/><Relationship Id="rId11" Type="http://schemas.openxmlformats.org/officeDocument/2006/relationships/hyperlink" Target="https://www.vexels.com/png-svg/preview/127459/cog-wheel-hand-drawn-icon" TargetMode="External"/><Relationship Id="rId5" Type="http://schemas.openxmlformats.org/officeDocument/2006/relationships/hyperlink" Target="https://www.vexels.com/png-svg/preview/127978/hand-drawn-magnifying-glass" TargetMode="External"/><Relationship Id="rId15" Type="http://schemas.openxmlformats.org/officeDocument/2006/relationships/hyperlink" Target="https://www.kisspng.com/png-music-notes-png-50266/" TargetMode="External"/><Relationship Id="rId10" Type="http://schemas.openxmlformats.org/officeDocument/2006/relationships/hyperlink" Target="https://www.vexels.com/png-svg/preview/127982/hand-drawn-open-book" TargetMode="External"/><Relationship Id="rId4" Type="http://schemas.openxmlformats.org/officeDocument/2006/relationships/hyperlink" Target="http://www.myiconfinder.com/Graphicfuel" TargetMode="External"/><Relationship Id="rId9" Type="http://schemas.openxmlformats.org/officeDocument/2006/relationships/hyperlink" Target="https://www.vexels.com/png-svg/preview/127949/hand-drawn-cloud-bubble" TargetMode="External"/><Relationship Id="rId14" Type="http://schemas.openxmlformats.org/officeDocument/2006/relationships/hyperlink" Target="https://www.kisspng.com/png-scissors-clip-art-vector-graphics-computer-file-po-63816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
          <p:cNvSpPr txBox="1">
            <a:spLocks noGrp="1"/>
          </p:cNvSpPr>
          <p:nvPr>
            <p:ph type="ctrTitle"/>
          </p:nvPr>
        </p:nvSpPr>
        <p:spPr>
          <a:xfrm>
            <a:off x="581192" y="3382109"/>
            <a:ext cx="7989752" cy="1504844"/>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800"/>
              <a:buFont typeface="Caveat"/>
              <a:buNone/>
            </a:pPr>
            <a:r>
              <a:rPr lang="en-US" sz="3800"/>
              <a:t>Improving Level of Instruction</a:t>
            </a:r>
            <a:endParaRPr sz="3800"/>
          </a:p>
        </p:txBody>
      </p:sp>
      <p:pic>
        <p:nvPicPr>
          <p:cNvPr id="139" name="Google Shape;139;p1"/>
          <p:cNvPicPr preferRelativeResize="0"/>
          <p:nvPr/>
        </p:nvPicPr>
        <p:blipFill rotWithShape="1">
          <a:blip r:embed="rId3">
            <a:alphaModFix/>
          </a:blip>
          <a:srcRect l="2555" t="29703" r="11348" b="3720"/>
          <a:stretch/>
        </p:blipFill>
        <p:spPr>
          <a:xfrm>
            <a:off x="444314" y="625040"/>
            <a:ext cx="2305879" cy="2377440"/>
          </a:xfrm>
          <a:prstGeom prst="rect">
            <a:avLst/>
          </a:prstGeom>
          <a:noFill/>
          <a:ln>
            <a:noFill/>
          </a:ln>
        </p:spPr>
      </p:pic>
      <p:pic>
        <p:nvPicPr>
          <p:cNvPr id="140" name="Google Shape;140;p1"/>
          <p:cNvPicPr preferRelativeResize="0"/>
          <p:nvPr/>
        </p:nvPicPr>
        <p:blipFill rotWithShape="1">
          <a:blip r:embed="rId4">
            <a:alphaModFix/>
          </a:blip>
          <a:srcRect l="2030" t="28672" r="16811" b="7468"/>
          <a:stretch/>
        </p:blipFill>
        <p:spPr>
          <a:xfrm>
            <a:off x="6420023" y="625040"/>
            <a:ext cx="2266121" cy="2377440"/>
          </a:xfrm>
          <a:prstGeom prst="rect">
            <a:avLst/>
          </a:prstGeom>
          <a:noFill/>
          <a:ln>
            <a:noFill/>
          </a:ln>
        </p:spPr>
      </p:pic>
      <p:pic>
        <p:nvPicPr>
          <p:cNvPr id="141" name="Google Shape;141;p1"/>
          <p:cNvPicPr preferRelativeResize="0"/>
          <p:nvPr/>
        </p:nvPicPr>
        <p:blipFill rotWithShape="1">
          <a:blip r:embed="rId5">
            <a:alphaModFix/>
          </a:blip>
          <a:srcRect t="16755" b="30916"/>
          <a:stretch/>
        </p:blipFill>
        <p:spPr>
          <a:xfrm>
            <a:off x="2881358" y="625040"/>
            <a:ext cx="3407501" cy="2377440"/>
          </a:xfrm>
          <a:prstGeom prst="rect">
            <a:avLst/>
          </a:prstGeom>
          <a:noFill/>
          <a:ln>
            <a:noFill/>
          </a:ln>
        </p:spPr>
      </p:pic>
      <p:sp>
        <p:nvSpPr>
          <p:cNvPr id="142" name="Google Shape;142;p1"/>
          <p:cNvSpPr txBox="1"/>
          <p:nvPr/>
        </p:nvSpPr>
        <p:spPr>
          <a:xfrm>
            <a:off x="1060175" y="4957725"/>
            <a:ext cx="7426200" cy="5904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2000">
                <a:solidFill>
                  <a:srgbClr val="FFFFFF"/>
                </a:solidFill>
                <a:latin typeface="Montserrat Medium"/>
                <a:ea typeface="Montserrat Medium"/>
                <a:cs typeface="Montserrat Medium"/>
                <a:sym typeface="Montserrat Medium"/>
              </a:rPr>
              <a:t>    CHALK             PROFESSIONAL DEVELOPMENT SERIES</a:t>
            </a:r>
            <a:endParaRPr sz="2000">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
          <p:cNvSpPr/>
          <p:nvPr/>
        </p:nvSpPr>
        <p:spPr>
          <a:xfrm>
            <a:off x="531497" y="2513601"/>
            <a:ext cx="3334825" cy="377687"/>
          </a:xfrm>
          <a:prstGeom prst="parallelogram">
            <a:avLst>
              <a:gd name="adj" fmla="val 25000"/>
            </a:avLst>
          </a:prstGeom>
          <a:solidFill>
            <a:srgbClr val="FCF0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8" name="Google Shape;148;p2"/>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THE “MAGIC 8” CLASSROOM PRACTICES</a:t>
            </a:r>
            <a:endParaRPr/>
          </a:p>
        </p:txBody>
      </p:sp>
      <p:sp>
        <p:nvSpPr>
          <p:cNvPr id="149" name="Google Shape;149;p2"/>
          <p:cNvSpPr txBox="1">
            <a:spLocks noGrp="1"/>
          </p:cNvSpPr>
          <p:nvPr>
            <p:ph type="body" idx="1"/>
          </p:nvPr>
        </p:nvSpPr>
        <p:spPr>
          <a:xfrm>
            <a:off x="581192" y="2085127"/>
            <a:ext cx="7989752" cy="3886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656"/>
              <a:buFont typeface="Gill Sans"/>
              <a:buAutoNum type="arabicPeriod"/>
            </a:pPr>
            <a:r>
              <a:rPr lang="en-US"/>
              <a:t>Reduce time spent in transition </a:t>
            </a:r>
            <a:endParaRPr/>
          </a:p>
          <a:p>
            <a:pPr marL="342900" lvl="0" indent="-342900" algn="l" rtl="0">
              <a:spcBef>
                <a:spcPts val="960"/>
              </a:spcBef>
              <a:spcAft>
                <a:spcPts val="0"/>
              </a:spcAft>
              <a:buSzPts val="1656"/>
              <a:buFont typeface="Gill Sans"/>
              <a:buAutoNum type="arabicPeriod"/>
            </a:pPr>
            <a:r>
              <a:rPr lang="en-US"/>
              <a:t>Improving level of instruction</a:t>
            </a:r>
            <a:endParaRPr/>
          </a:p>
          <a:p>
            <a:pPr marL="342900" lvl="0" indent="-342900" algn="l" rtl="0">
              <a:spcBef>
                <a:spcPts val="960"/>
              </a:spcBef>
              <a:spcAft>
                <a:spcPts val="0"/>
              </a:spcAft>
              <a:buSzPts val="1656"/>
              <a:buFont typeface="Gill Sans"/>
              <a:buAutoNum type="arabicPeriod"/>
            </a:pPr>
            <a:r>
              <a:rPr lang="en-US"/>
              <a:t>Creating a positive climate </a:t>
            </a:r>
            <a:endParaRPr/>
          </a:p>
          <a:p>
            <a:pPr marL="342900" lvl="0" indent="-342900" algn="l" rtl="0">
              <a:spcBef>
                <a:spcPts val="960"/>
              </a:spcBef>
              <a:spcAft>
                <a:spcPts val="0"/>
              </a:spcAft>
              <a:buSzPts val="1656"/>
              <a:buFont typeface="Gill Sans"/>
              <a:buAutoNum type="arabicPeriod"/>
            </a:pPr>
            <a:r>
              <a:rPr lang="en-US"/>
              <a:t>Increasing teacher listening to children</a:t>
            </a:r>
            <a:endParaRPr/>
          </a:p>
          <a:p>
            <a:pPr marL="342900" lvl="0" indent="-342900" algn="l" rtl="0">
              <a:spcBef>
                <a:spcPts val="960"/>
              </a:spcBef>
              <a:spcAft>
                <a:spcPts val="0"/>
              </a:spcAft>
              <a:buSzPts val="1656"/>
              <a:buFont typeface="Gill Sans"/>
              <a:buAutoNum type="arabicPeriod"/>
            </a:pPr>
            <a:r>
              <a:rPr lang="en-US"/>
              <a:t>Planning sequential activities</a:t>
            </a:r>
            <a:endParaRPr/>
          </a:p>
          <a:p>
            <a:pPr marL="342900" lvl="0" indent="-342900" algn="l" rtl="0">
              <a:spcBef>
                <a:spcPts val="960"/>
              </a:spcBef>
              <a:spcAft>
                <a:spcPts val="0"/>
              </a:spcAft>
              <a:buSzPts val="1656"/>
              <a:buFont typeface="Gill Sans"/>
              <a:buAutoNum type="arabicPeriod"/>
            </a:pPr>
            <a:r>
              <a:rPr lang="en-US"/>
              <a:t>Promoting associative and cooperative interactions</a:t>
            </a:r>
            <a:endParaRPr/>
          </a:p>
          <a:p>
            <a:pPr marL="342900" lvl="0" indent="-342900" algn="l" rtl="0">
              <a:spcBef>
                <a:spcPts val="960"/>
              </a:spcBef>
              <a:spcAft>
                <a:spcPts val="0"/>
              </a:spcAft>
              <a:buSzPts val="1656"/>
              <a:buFont typeface="Gill Sans"/>
              <a:buAutoNum type="arabicPeriod"/>
            </a:pPr>
            <a:r>
              <a:rPr lang="en-US"/>
              <a:t>Fostering high levels of engagement </a:t>
            </a:r>
            <a:endParaRPr/>
          </a:p>
          <a:p>
            <a:pPr marL="342900" lvl="0" indent="-342900" algn="l" rtl="0">
              <a:spcBef>
                <a:spcPts val="960"/>
              </a:spcBef>
              <a:spcAft>
                <a:spcPts val="0"/>
              </a:spcAft>
              <a:buSzPts val="1656"/>
              <a:buFont typeface="Gill Sans"/>
              <a:buAutoNum type="arabicPeriod"/>
            </a:pPr>
            <a:r>
              <a:rPr lang="en-US"/>
              <a:t>Providing math opportunities</a:t>
            </a:r>
            <a:endParaRPr/>
          </a:p>
          <a:p>
            <a:pPr marL="0" lvl="0" indent="0" algn="l" rtl="0">
              <a:spcBef>
                <a:spcPts val="960"/>
              </a:spcBef>
              <a:spcAft>
                <a:spcPts val="0"/>
              </a:spcAft>
              <a:buSzPts val="1656"/>
              <a:buNone/>
            </a:pPr>
            <a:r>
              <a:rPr lang="en-US">
                <a:solidFill>
                  <a:srgbClr val="C88E0E"/>
                </a:solidFill>
              </a:rPr>
              <a:t>        ★ 2017-18 Initiative: Focus on Literacy ★</a:t>
            </a:r>
            <a:endParaRPr>
              <a:solidFill>
                <a:srgbClr val="C88E0E"/>
              </a:solidFill>
            </a:endParaRPr>
          </a:p>
        </p:txBody>
      </p:sp>
      <p:pic>
        <p:nvPicPr>
          <p:cNvPr id="150" name="Google Shape;150;p2"/>
          <p:cNvPicPr preferRelativeResize="0"/>
          <p:nvPr/>
        </p:nvPicPr>
        <p:blipFill rotWithShape="1">
          <a:blip r:embed="rId3">
            <a:alphaModFix/>
          </a:blip>
          <a:srcRect/>
          <a:stretch/>
        </p:blipFill>
        <p:spPr>
          <a:xfrm>
            <a:off x="5375745" y="2623148"/>
            <a:ext cx="3165382" cy="35668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pSp>
        <p:nvGrpSpPr>
          <p:cNvPr id="155" name="Google Shape;155;p3"/>
          <p:cNvGrpSpPr/>
          <p:nvPr/>
        </p:nvGrpSpPr>
        <p:grpSpPr>
          <a:xfrm>
            <a:off x="445763" y="1940747"/>
            <a:ext cx="8224398" cy="4234741"/>
            <a:chOff x="445763" y="1892897"/>
            <a:chExt cx="8224398" cy="4171472"/>
          </a:xfrm>
        </p:grpSpPr>
        <p:sp>
          <p:nvSpPr>
            <p:cNvPr id="156" name="Google Shape;156;p3"/>
            <p:cNvSpPr/>
            <p:nvPr/>
          </p:nvSpPr>
          <p:spPr>
            <a:xfrm>
              <a:off x="445763" y="1892897"/>
              <a:ext cx="8196322" cy="4143397"/>
            </a:xfrm>
            <a:prstGeom prst="rect">
              <a:avLst/>
            </a:prstGeom>
            <a:solidFill>
              <a:srgbClr val="FCEBC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7" name="Google Shape;157;p3"/>
            <p:cNvSpPr/>
            <p:nvPr/>
          </p:nvSpPr>
          <p:spPr>
            <a:xfrm>
              <a:off x="473839" y="1920972"/>
              <a:ext cx="8196322" cy="4143397"/>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grpSp>
      <p:sp>
        <p:nvSpPr>
          <p:cNvPr id="158" name="Google Shape;158;p3"/>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WHY LEVEL OF INSTRUCTION MATTERS</a:t>
            </a:r>
            <a:endParaRPr/>
          </a:p>
        </p:txBody>
      </p:sp>
      <p:grpSp>
        <p:nvGrpSpPr>
          <p:cNvPr id="159" name="Google Shape;159;p3"/>
          <p:cNvGrpSpPr/>
          <p:nvPr/>
        </p:nvGrpSpPr>
        <p:grpSpPr>
          <a:xfrm>
            <a:off x="944881" y="2047455"/>
            <a:ext cx="7492899" cy="935187"/>
            <a:chOff x="689804" y="3642314"/>
            <a:chExt cx="7492899" cy="935187"/>
          </a:xfrm>
        </p:grpSpPr>
        <p:grpSp>
          <p:nvGrpSpPr>
            <p:cNvPr id="160" name="Google Shape;160;p3"/>
            <p:cNvGrpSpPr/>
            <p:nvPr/>
          </p:nvGrpSpPr>
          <p:grpSpPr>
            <a:xfrm>
              <a:off x="689804" y="3651904"/>
              <a:ext cx="7492899" cy="925597"/>
              <a:chOff x="682556" y="3521020"/>
              <a:chExt cx="7492899" cy="925597"/>
            </a:xfrm>
          </p:grpSpPr>
          <p:grpSp>
            <p:nvGrpSpPr>
              <p:cNvPr id="161" name="Google Shape;161;p3"/>
              <p:cNvGrpSpPr/>
              <p:nvPr/>
            </p:nvGrpSpPr>
            <p:grpSpPr>
              <a:xfrm>
                <a:off x="2275141" y="3596259"/>
                <a:ext cx="5900314" cy="842085"/>
                <a:chOff x="1358667" y="3474714"/>
                <a:chExt cx="6964826" cy="962059"/>
              </a:xfrm>
            </p:grpSpPr>
            <p:sp>
              <p:nvSpPr>
                <p:cNvPr id="162" name="Google Shape;162;p3"/>
                <p:cNvSpPr/>
                <p:nvPr/>
              </p:nvSpPr>
              <p:spPr>
                <a:xfrm>
                  <a:off x="1358667" y="3474714"/>
                  <a:ext cx="2158745" cy="940209"/>
                </a:xfrm>
                <a:prstGeom prst="chevron">
                  <a:avLst>
                    <a:gd name="adj" fmla="val 50000"/>
                  </a:avLst>
                </a:prstGeom>
                <a:solidFill>
                  <a:srgbClr val="C5D8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sp>
              <p:nvSpPr>
                <p:cNvPr id="163" name="Google Shape;163;p3"/>
                <p:cNvSpPr/>
                <p:nvPr/>
              </p:nvSpPr>
              <p:spPr>
                <a:xfrm>
                  <a:off x="3245340" y="3485266"/>
                  <a:ext cx="2914306" cy="940209"/>
                </a:xfrm>
                <a:prstGeom prst="chevron">
                  <a:avLst>
                    <a:gd name="adj" fmla="val 50000"/>
                  </a:avLst>
                </a:prstGeom>
                <a:solidFill>
                  <a:srgbClr val="DAEEF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sp>
              <p:nvSpPr>
                <p:cNvPr id="164" name="Google Shape;164;p3"/>
                <p:cNvSpPr/>
                <p:nvPr/>
              </p:nvSpPr>
              <p:spPr>
                <a:xfrm>
                  <a:off x="5840936" y="3496564"/>
                  <a:ext cx="2482557" cy="940209"/>
                </a:xfrm>
                <a:prstGeom prst="chevron">
                  <a:avLst>
                    <a:gd name="adj" fmla="val 50000"/>
                  </a:avLst>
                </a:prstGeom>
                <a:solidFill>
                  <a:srgbClr val="E1E0F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grpSp>
          <p:grpSp>
            <p:nvGrpSpPr>
              <p:cNvPr id="165" name="Google Shape;165;p3"/>
              <p:cNvGrpSpPr/>
              <p:nvPr/>
            </p:nvGrpSpPr>
            <p:grpSpPr>
              <a:xfrm>
                <a:off x="2256089" y="3598404"/>
                <a:ext cx="5872734" cy="841726"/>
                <a:chOff x="958582" y="4167591"/>
                <a:chExt cx="7427439" cy="996428"/>
              </a:xfrm>
            </p:grpSpPr>
            <p:sp>
              <p:nvSpPr>
                <p:cNvPr id="166" name="Google Shape;166;p3"/>
                <p:cNvSpPr/>
                <p:nvPr/>
              </p:nvSpPr>
              <p:spPr>
                <a:xfrm>
                  <a:off x="958582" y="4167591"/>
                  <a:ext cx="2312943" cy="996428"/>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sp>
              <p:nvSpPr>
                <p:cNvPr id="167" name="Google Shape;167;p3"/>
                <p:cNvSpPr/>
                <p:nvPr/>
              </p:nvSpPr>
              <p:spPr>
                <a:xfrm>
                  <a:off x="3034698" y="4167591"/>
                  <a:ext cx="3122473" cy="996428"/>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sp>
              <p:nvSpPr>
                <p:cNvPr id="168" name="Google Shape;168;p3"/>
                <p:cNvSpPr/>
                <p:nvPr/>
              </p:nvSpPr>
              <p:spPr>
                <a:xfrm>
                  <a:off x="5841783" y="4167591"/>
                  <a:ext cx="2544238" cy="996428"/>
                </a:xfrm>
                <a:prstGeom prst="chevron">
                  <a:avLst>
                    <a:gd name="adj" fmla="val 50000"/>
                  </a:avLst>
                </a:pr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grpSp>
          <p:sp>
            <p:nvSpPr>
              <p:cNvPr id="169" name="Google Shape;169;p3"/>
              <p:cNvSpPr/>
              <p:nvPr/>
            </p:nvSpPr>
            <p:spPr>
              <a:xfrm rot="10800000" flipH="1">
                <a:off x="6912087" y="3521020"/>
                <a:ext cx="204537" cy="156888"/>
              </a:xfrm>
              <a:prstGeom prst="triangle">
                <a:avLst>
                  <a:gd name="adj" fmla="val 50000"/>
                </a:avLst>
              </a:prstGeom>
              <a:solidFill>
                <a:srgbClr val="5F5BA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sp>
            <p:nvSpPr>
              <p:cNvPr id="170" name="Google Shape;170;p3"/>
              <p:cNvSpPr/>
              <p:nvPr/>
            </p:nvSpPr>
            <p:spPr>
              <a:xfrm>
                <a:off x="705253" y="3605988"/>
                <a:ext cx="1874520" cy="822960"/>
              </a:xfrm>
              <a:prstGeom prst="homePlat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100" b="1" i="0" u="none" strike="noStrike" cap="none">
                    <a:solidFill>
                      <a:schemeClr val="dk1"/>
                    </a:solidFill>
                    <a:latin typeface="Gill Sans"/>
                    <a:ea typeface="Gill Sans"/>
                    <a:cs typeface="Gill Sans"/>
                    <a:sym typeface="Gill Sans"/>
                  </a:rPr>
                  <a:t>Breakdown of Instruction in Pre-K</a:t>
                </a:r>
                <a:endParaRPr/>
              </a:p>
              <a:p>
                <a:pPr marL="0" marR="0" lvl="0" indent="0" algn="ctr" rtl="0">
                  <a:spcBef>
                    <a:spcPts val="0"/>
                  </a:spcBef>
                  <a:spcAft>
                    <a:spcPts val="0"/>
                  </a:spcAft>
                  <a:buNone/>
                </a:pPr>
                <a:r>
                  <a:rPr lang="en-US" sz="1100" b="1" i="0" u="none" strike="noStrike" cap="none">
                    <a:solidFill>
                      <a:schemeClr val="dk1"/>
                    </a:solidFill>
                    <a:latin typeface="Gill Sans"/>
                    <a:ea typeface="Gill Sans"/>
                    <a:cs typeface="Gill Sans"/>
                    <a:sym typeface="Gill Sans"/>
                  </a:rPr>
                  <a:t>Classrooms</a:t>
                </a:r>
                <a:endParaRPr/>
              </a:p>
            </p:txBody>
          </p:sp>
          <p:sp>
            <p:nvSpPr>
              <p:cNvPr id="171" name="Google Shape;171;p3"/>
              <p:cNvSpPr/>
              <p:nvPr/>
            </p:nvSpPr>
            <p:spPr>
              <a:xfrm>
                <a:off x="682556" y="3602747"/>
                <a:ext cx="1852865" cy="843870"/>
              </a:xfrm>
              <a:prstGeom prst="homePlate">
                <a:avLst>
                  <a:gd name="adj" fmla="val 50000"/>
                </a:avLst>
              </a:prstGeom>
              <a:noFill/>
              <a:ln w="1905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50" b="0" i="0" u="none" strike="noStrike" cap="none">
                  <a:solidFill>
                    <a:schemeClr val="dk1"/>
                  </a:solidFill>
                  <a:latin typeface="Gill Sans"/>
                  <a:ea typeface="Gill Sans"/>
                  <a:cs typeface="Gill Sans"/>
                  <a:sym typeface="Gill Sans"/>
                </a:endParaRPr>
              </a:p>
            </p:txBody>
          </p:sp>
        </p:grpSp>
        <p:sp>
          <p:nvSpPr>
            <p:cNvPr id="172" name="Google Shape;172;p3"/>
            <p:cNvSpPr/>
            <p:nvPr/>
          </p:nvSpPr>
          <p:spPr>
            <a:xfrm>
              <a:off x="4860225" y="3802434"/>
              <a:ext cx="735600" cy="369300"/>
            </a:xfrm>
            <a:prstGeom prst="rect">
              <a:avLst/>
            </a:prstGeom>
            <a:noFill/>
            <a:ln>
              <a:noFill/>
            </a:ln>
          </p:spPr>
          <p:txBody>
            <a:bodyPr spcFirstLastPara="1" wrap="square" lIns="91425" tIns="45700" rIns="91425" bIns="45700" anchor="b" anchorCtr="0">
              <a:spAutoFit/>
            </a:bodyPr>
            <a:lstStyle/>
            <a:p>
              <a:pPr marL="0" marR="0" lvl="0" indent="0" algn="ctr" rtl="0">
                <a:spcBef>
                  <a:spcPts val="0"/>
                </a:spcBef>
                <a:spcAft>
                  <a:spcPts val="0"/>
                </a:spcAft>
                <a:buNone/>
              </a:pPr>
              <a:r>
                <a:rPr lang="en-US" sz="1800" b="0" i="0" u="none" strike="noStrike" cap="none">
                  <a:solidFill>
                    <a:schemeClr val="accent1"/>
                  </a:solidFill>
                  <a:latin typeface="Arial"/>
                  <a:ea typeface="Arial"/>
                  <a:cs typeface="Arial"/>
                  <a:sym typeface="Arial"/>
                </a:rPr>
                <a:t>71%</a:t>
              </a:r>
              <a:endParaRPr sz="1800" b="0" i="0" u="none" strike="noStrike" cap="none">
                <a:solidFill>
                  <a:schemeClr val="accent1"/>
                </a:solidFill>
                <a:latin typeface="Arial"/>
                <a:ea typeface="Arial"/>
                <a:cs typeface="Arial"/>
                <a:sym typeface="Arial"/>
              </a:endParaRPr>
            </a:p>
          </p:txBody>
        </p:sp>
        <p:sp>
          <p:nvSpPr>
            <p:cNvPr id="173" name="Google Shape;173;p3"/>
            <p:cNvSpPr/>
            <p:nvPr/>
          </p:nvSpPr>
          <p:spPr>
            <a:xfrm>
              <a:off x="6918747" y="3804759"/>
              <a:ext cx="735600" cy="369300"/>
            </a:xfrm>
            <a:prstGeom prst="rect">
              <a:avLst/>
            </a:prstGeom>
            <a:noFill/>
            <a:ln>
              <a:noFill/>
            </a:ln>
          </p:spPr>
          <p:txBody>
            <a:bodyPr spcFirstLastPara="1" wrap="square" lIns="91425" tIns="45700" rIns="91425" bIns="45700" anchor="b" anchorCtr="0">
              <a:spAutoFit/>
            </a:bodyPr>
            <a:lstStyle/>
            <a:p>
              <a:pPr marL="0" marR="0" lvl="0" indent="0" algn="ctr" rtl="0">
                <a:spcBef>
                  <a:spcPts val="0"/>
                </a:spcBef>
                <a:spcAft>
                  <a:spcPts val="0"/>
                </a:spcAft>
                <a:buNone/>
              </a:pPr>
              <a:r>
                <a:rPr lang="en-US" sz="1800" b="0" i="0" u="none" strike="noStrike" cap="none">
                  <a:solidFill>
                    <a:srgbClr val="5F5BAE"/>
                  </a:solidFill>
                  <a:latin typeface="Arial"/>
                  <a:ea typeface="Arial"/>
                  <a:cs typeface="Arial"/>
                  <a:sym typeface="Arial"/>
                </a:rPr>
                <a:t>8%</a:t>
              </a:r>
              <a:endParaRPr sz="1800" b="0" i="0" u="none" strike="noStrike" cap="none">
                <a:solidFill>
                  <a:srgbClr val="5F5BAE"/>
                </a:solidFill>
                <a:latin typeface="Arial"/>
                <a:ea typeface="Arial"/>
                <a:cs typeface="Arial"/>
                <a:sym typeface="Arial"/>
              </a:endParaRPr>
            </a:p>
          </p:txBody>
        </p:sp>
        <p:sp>
          <p:nvSpPr>
            <p:cNvPr id="174" name="Google Shape;174;p3"/>
            <p:cNvSpPr/>
            <p:nvPr/>
          </p:nvSpPr>
          <p:spPr>
            <a:xfrm>
              <a:off x="2875226" y="3804759"/>
              <a:ext cx="735600" cy="369300"/>
            </a:xfrm>
            <a:prstGeom prst="rect">
              <a:avLst/>
            </a:prstGeom>
            <a:noFill/>
            <a:ln>
              <a:noFill/>
            </a:ln>
          </p:spPr>
          <p:txBody>
            <a:bodyPr spcFirstLastPara="1" wrap="square" lIns="91425" tIns="45700" rIns="91425" bIns="45700" anchor="b" anchorCtr="0">
              <a:spAutoFit/>
            </a:bodyPr>
            <a:lstStyle/>
            <a:p>
              <a:pPr marL="0" marR="0" lvl="0" indent="0" algn="ctr" rtl="0">
                <a:spcBef>
                  <a:spcPts val="0"/>
                </a:spcBef>
                <a:spcAft>
                  <a:spcPts val="0"/>
                </a:spcAft>
                <a:buNone/>
              </a:pPr>
              <a:r>
                <a:rPr lang="en-US" sz="1800" b="0" i="0" u="none" strike="noStrike" cap="none">
                  <a:solidFill>
                    <a:schemeClr val="accent5"/>
                  </a:solidFill>
                  <a:latin typeface="Arial"/>
                  <a:ea typeface="Arial"/>
                  <a:cs typeface="Arial"/>
                  <a:sym typeface="Arial"/>
                </a:rPr>
                <a:t>21%</a:t>
              </a:r>
              <a:endParaRPr sz="1800" b="0" i="0" u="none" strike="noStrike" cap="none">
                <a:solidFill>
                  <a:schemeClr val="accent5"/>
                </a:solidFill>
                <a:latin typeface="Arial"/>
                <a:ea typeface="Arial"/>
                <a:cs typeface="Arial"/>
                <a:sym typeface="Arial"/>
              </a:endParaRPr>
            </a:p>
          </p:txBody>
        </p:sp>
        <p:sp>
          <p:nvSpPr>
            <p:cNvPr id="175" name="Google Shape;175;p3"/>
            <p:cNvSpPr/>
            <p:nvPr/>
          </p:nvSpPr>
          <p:spPr>
            <a:xfrm>
              <a:off x="2881788" y="4023173"/>
              <a:ext cx="56175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1" i="0" u="none" strike="noStrike" cap="none">
                  <a:solidFill>
                    <a:schemeClr val="accent5"/>
                  </a:solidFill>
                  <a:latin typeface="Gill Sans"/>
                  <a:ea typeface="Gill Sans"/>
                  <a:cs typeface="Gill Sans"/>
                  <a:sym typeface="Gill Sans"/>
                </a:rPr>
                <a:t>Low</a:t>
              </a:r>
              <a:endParaRPr/>
            </a:p>
            <a:p>
              <a:pPr marL="0" marR="0" lvl="0" indent="0" algn="ctr" rtl="0">
                <a:spcBef>
                  <a:spcPts val="0"/>
                </a:spcBef>
                <a:spcAft>
                  <a:spcPts val="0"/>
                </a:spcAft>
                <a:buNone/>
              </a:pPr>
              <a:r>
                <a:rPr lang="en-US" sz="1200" b="1" i="0" u="none" strike="noStrike" cap="none">
                  <a:solidFill>
                    <a:schemeClr val="accent5"/>
                  </a:solidFill>
                  <a:latin typeface="Gill Sans"/>
                  <a:ea typeface="Gill Sans"/>
                  <a:cs typeface="Gill Sans"/>
                  <a:sym typeface="Gill Sans"/>
                </a:rPr>
                <a:t>Level</a:t>
              </a:r>
              <a:endParaRPr sz="1200" b="0" i="0" u="none" strike="noStrike" cap="none">
                <a:solidFill>
                  <a:schemeClr val="dk1"/>
                </a:solidFill>
                <a:latin typeface="Gill Sans"/>
                <a:ea typeface="Gill Sans"/>
                <a:cs typeface="Gill Sans"/>
                <a:sym typeface="Gill Sans"/>
              </a:endParaRPr>
            </a:p>
          </p:txBody>
        </p:sp>
        <p:sp>
          <p:nvSpPr>
            <p:cNvPr id="176" name="Google Shape;176;p3"/>
            <p:cNvSpPr/>
            <p:nvPr/>
          </p:nvSpPr>
          <p:spPr>
            <a:xfrm>
              <a:off x="4597340" y="4027588"/>
              <a:ext cx="1018200" cy="4617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1" i="0" u="none" strike="noStrike" cap="none">
                  <a:solidFill>
                    <a:schemeClr val="accent1"/>
                  </a:solidFill>
                  <a:latin typeface="Gill Sans"/>
                  <a:ea typeface="Gill Sans"/>
                  <a:cs typeface="Gill Sans"/>
                  <a:sym typeface="Gill Sans"/>
                </a:rPr>
                <a:t>Basic Skills</a:t>
              </a:r>
              <a:endParaRPr/>
            </a:p>
            <a:p>
              <a:pPr marL="0" marR="0" lvl="0" indent="0" algn="ctr" rtl="0">
                <a:spcBef>
                  <a:spcPts val="0"/>
                </a:spcBef>
                <a:spcAft>
                  <a:spcPts val="0"/>
                </a:spcAft>
                <a:buNone/>
              </a:pPr>
              <a:r>
                <a:rPr lang="en-US" sz="1200" b="1" i="0" u="none" strike="noStrike" cap="none">
                  <a:solidFill>
                    <a:schemeClr val="accent1"/>
                  </a:solidFill>
                  <a:latin typeface="Gill Sans"/>
                  <a:ea typeface="Gill Sans"/>
                  <a:cs typeface="Gill Sans"/>
                  <a:sym typeface="Gill Sans"/>
                </a:rPr>
                <a:t>Instruction </a:t>
              </a:r>
              <a:endParaRPr sz="1200" b="1" i="0" u="none" strike="noStrike" cap="none">
                <a:solidFill>
                  <a:schemeClr val="dk1"/>
                </a:solidFill>
                <a:latin typeface="Gill Sans"/>
                <a:ea typeface="Gill Sans"/>
                <a:cs typeface="Gill Sans"/>
                <a:sym typeface="Gill Sans"/>
              </a:endParaRPr>
            </a:p>
          </p:txBody>
        </p:sp>
        <p:sp>
          <p:nvSpPr>
            <p:cNvPr id="177" name="Google Shape;177;p3"/>
            <p:cNvSpPr/>
            <p:nvPr/>
          </p:nvSpPr>
          <p:spPr>
            <a:xfrm>
              <a:off x="6611136" y="4036130"/>
              <a:ext cx="974947" cy="46166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b="1" i="0" u="none" strike="noStrike" cap="none">
                  <a:solidFill>
                    <a:srgbClr val="5F5BAE"/>
                  </a:solidFill>
                  <a:latin typeface="Gill Sans"/>
                  <a:ea typeface="Gill Sans"/>
                  <a:cs typeface="Gill Sans"/>
                  <a:sym typeface="Gill Sans"/>
                </a:rPr>
                <a:t>Inferential</a:t>
              </a:r>
              <a:endParaRPr/>
            </a:p>
            <a:p>
              <a:pPr marL="0" marR="0" lvl="0" indent="0" algn="r" rtl="0">
                <a:spcBef>
                  <a:spcPts val="0"/>
                </a:spcBef>
                <a:spcAft>
                  <a:spcPts val="0"/>
                </a:spcAft>
                <a:buNone/>
              </a:pPr>
              <a:r>
                <a:rPr lang="en-US" sz="1200" b="1" i="0" u="none" strike="noStrike" cap="none">
                  <a:solidFill>
                    <a:srgbClr val="5F5BAE"/>
                  </a:solidFill>
                  <a:latin typeface="Gill Sans"/>
                  <a:ea typeface="Gill Sans"/>
                  <a:cs typeface="Gill Sans"/>
                  <a:sym typeface="Gill Sans"/>
                </a:rPr>
                <a:t>Instruction</a:t>
              </a:r>
              <a:endParaRPr sz="1200" b="1" i="0" u="none" strike="noStrike" cap="none">
                <a:solidFill>
                  <a:schemeClr val="dk1"/>
                </a:solidFill>
                <a:latin typeface="Gill Sans"/>
                <a:ea typeface="Gill Sans"/>
                <a:cs typeface="Gill Sans"/>
                <a:sym typeface="Gill Sans"/>
              </a:endParaRPr>
            </a:p>
          </p:txBody>
        </p:sp>
        <p:sp>
          <p:nvSpPr>
            <p:cNvPr id="178" name="Google Shape;178;p3"/>
            <p:cNvSpPr/>
            <p:nvPr/>
          </p:nvSpPr>
          <p:spPr>
            <a:xfrm rot="10800000" flipH="1">
              <a:off x="6902760" y="3642314"/>
              <a:ext cx="204537" cy="156888"/>
            </a:xfrm>
            <a:prstGeom prst="triangle">
              <a:avLst>
                <a:gd name="adj" fmla="val 50000"/>
              </a:avLst>
            </a:prstGeom>
            <a:solidFill>
              <a:srgbClr val="5F5BAE"/>
            </a:solid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Gill Sans"/>
                <a:ea typeface="Gill Sans"/>
                <a:cs typeface="Gill Sans"/>
                <a:sym typeface="Gill Sans"/>
              </a:endParaRPr>
            </a:p>
          </p:txBody>
        </p:sp>
      </p:grpSp>
      <p:graphicFrame>
        <p:nvGraphicFramePr>
          <p:cNvPr id="179" name="Google Shape;179;p3"/>
          <p:cNvGraphicFramePr/>
          <p:nvPr/>
        </p:nvGraphicFramePr>
        <p:xfrm>
          <a:off x="4155856" y="3100765"/>
          <a:ext cx="3000000" cy="3000000"/>
        </p:xfrm>
        <a:graphic>
          <a:graphicData uri="http://schemas.openxmlformats.org/drawingml/2006/table">
            <a:tbl>
              <a:tblPr firstRow="1" bandRow="1">
                <a:noFill/>
                <a:tableStyleId>{B6E02318-0233-4A66-962E-E7DA5DC8B1DA}</a:tableStyleId>
              </a:tblPr>
              <a:tblGrid>
                <a:gridCol w="2164050">
                  <a:extLst>
                    <a:ext uri="{9D8B030D-6E8A-4147-A177-3AD203B41FA5}">
                      <a16:colId xmlns:a16="http://schemas.microsoft.com/office/drawing/2014/main" val="20000"/>
                    </a:ext>
                  </a:extLst>
                </a:gridCol>
                <a:gridCol w="2164050">
                  <a:extLst>
                    <a:ext uri="{9D8B030D-6E8A-4147-A177-3AD203B41FA5}">
                      <a16:colId xmlns:a16="http://schemas.microsoft.com/office/drawing/2014/main" val="20001"/>
                    </a:ext>
                  </a:extLst>
                </a:gridCol>
              </a:tblGrid>
              <a:tr h="286000">
                <a:tc>
                  <a:txBody>
                    <a:bodyPr/>
                    <a:lstStyle/>
                    <a:p>
                      <a:pPr marL="0" marR="0" lvl="0" indent="0" algn="ctr" rtl="0">
                        <a:spcBef>
                          <a:spcPts val="0"/>
                        </a:spcBef>
                        <a:spcAft>
                          <a:spcPts val="0"/>
                        </a:spcAft>
                        <a:buNone/>
                      </a:pPr>
                      <a:r>
                        <a:rPr lang="en-US" sz="1400" b="1" u="none" strike="noStrike" cap="none">
                          <a:latin typeface="Century Gothic"/>
                          <a:ea typeface="Century Gothic"/>
                          <a:cs typeface="Century Gothic"/>
                          <a:sym typeface="Century Gothic"/>
                        </a:rPr>
                        <a:t>BASIC SKILLS INSTRUCTION</a:t>
                      </a:r>
                      <a:endParaRPr sz="1400" b="1" u="none" strike="noStrike" cap="none">
                        <a:latin typeface="Century Gothic"/>
                        <a:ea typeface="Century Gothic"/>
                        <a:cs typeface="Century Gothic"/>
                        <a:sym typeface="Century Gothic"/>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400" b="1" u="none" strike="noStrike" cap="none">
                          <a:latin typeface="Century Gothic"/>
                          <a:ea typeface="Century Gothic"/>
                          <a:cs typeface="Century Gothic"/>
                          <a:sym typeface="Century Gothic"/>
                        </a:rPr>
                        <a:t>INFERENTIAL INSTRUCTION</a:t>
                      </a:r>
                      <a:endParaRPr sz="1400" b="1" u="none" strike="noStrike" cap="none">
                        <a:latin typeface="Century Gothic"/>
                        <a:ea typeface="Century Gothic"/>
                        <a:cs typeface="Century Gothic"/>
                        <a:sym typeface="Century Gothic"/>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5F5BAE"/>
                    </a:solidFill>
                  </a:tcPr>
                </a:tc>
                <a:extLst>
                  <a:ext uri="{0D108BD9-81ED-4DB2-BD59-A6C34878D82A}">
                    <a16:rowId xmlns:a16="http://schemas.microsoft.com/office/drawing/2014/main" val="10000"/>
                  </a:ext>
                </a:extLst>
              </a:tr>
              <a:tr h="286000">
                <a:tc gridSpan="2">
                  <a:txBody>
                    <a:bodyPr/>
                    <a:lstStyle/>
                    <a:p>
                      <a:pPr marL="0" marR="0" lvl="0" indent="0" algn="ctr" rtl="0">
                        <a:spcBef>
                          <a:spcPts val="0"/>
                        </a:spcBef>
                        <a:spcAft>
                          <a:spcPts val="0"/>
                        </a:spcAft>
                        <a:buNone/>
                      </a:pPr>
                      <a:r>
                        <a:rPr lang="en-US" sz="1400" b="1" u="none" strike="noStrike" cap="none"/>
                        <a:t>Requires children to…</a:t>
                      </a:r>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tc hMerge="1">
                  <a:txBody>
                    <a:bodyPr/>
                    <a:lstStyle/>
                    <a:p>
                      <a:endParaRPr lang="en-US"/>
                    </a:p>
                  </a:txBody>
                  <a:tcPr/>
                </a:tc>
                <a:extLst>
                  <a:ext uri="{0D108BD9-81ED-4DB2-BD59-A6C34878D82A}">
                    <a16:rowId xmlns:a16="http://schemas.microsoft.com/office/drawing/2014/main" val="10001"/>
                  </a:ext>
                </a:extLst>
              </a:tr>
              <a:tr h="486225">
                <a:tc>
                  <a:txBody>
                    <a:bodyPr/>
                    <a:lstStyle/>
                    <a:p>
                      <a:pPr marL="0" marR="0" lvl="0" indent="0" algn="ctr" rtl="0">
                        <a:spcBef>
                          <a:spcPts val="0"/>
                        </a:spcBef>
                        <a:spcAft>
                          <a:spcPts val="0"/>
                        </a:spcAft>
                        <a:buNone/>
                      </a:pPr>
                      <a:r>
                        <a:rPr lang="en-US" sz="1200" u="none" strike="noStrike" cap="none">
                          <a:solidFill>
                            <a:schemeClr val="dk1"/>
                          </a:solidFill>
                        </a:rPr>
                        <a:t>Give the right answer </a:t>
                      </a:r>
                      <a:endParaRPr/>
                    </a:p>
                    <a:p>
                      <a:pPr marL="0" marR="0" lvl="0" indent="0" algn="ctr" rtl="0">
                        <a:spcBef>
                          <a:spcPts val="0"/>
                        </a:spcBef>
                        <a:spcAft>
                          <a:spcPts val="0"/>
                        </a:spcAft>
                        <a:buNone/>
                      </a:pPr>
                      <a:r>
                        <a:rPr lang="en-US" sz="1200" u="none" strike="noStrike" cap="none">
                          <a:solidFill>
                            <a:schemeClr val="dk1"/>
                          </a:solidFill>
                        </a:rPr>
                        <a:t>(e.g., recite facts, identify objects)</a:t>
                      </a:r>
                      <a:endParaRPr sz="120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B6DDE7"/>
                    </a:solidFill>
                  </a:tcPr>
                </a:tc>
                <a:tc>
                  <a:txBody>
                    <a:bodyPr/>
                    <a:lstStyle/>
                    <a:p>
                      <a:pPr marL="0" marR="0" lvl="0" indent="0" algn="ctr" rtl="0">
                        <a:spcBef>
                          <a:spcPts val="0"/>
                        </a:spcBef>
                        <a:spcAft>
                          <a:spcPts val="0"/>
                        </a:spcAft>
                        <a:buNone/>
                      </a:pPr>
                      <a:r>
                        <a:rPr lang="en-US" sz="1200" u="none" strike="noStrike" cap="none">
                          <a:solidFill>
                            <a:schemeClr val="dk1"/>
                          </a:solidFill>
                        </a:rPr>
                        <a:t>Draw from experiences, background knowledge, context clues</a:t>
                      </a:r>
                      <a:endParaRPr sz="1200" u="none" strike="noStrike" cap="none">
                        <a:solidFill>
                          <a:schemeClr val="dk1"/>
                        </a:solidFill>
                      </a:endParaRPr>
                    </a:p>
                  </a:txBody>
                  <a:tcPr marL="0" marR="0" marT="0" marB="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1E0F0"/>
                    </a:solidFill>
                  </a:tcPr>
                </a:tc>
                <a:extLst>
                  <a:ext uri="{0D108BD9-81ED-4DB2-BD59-A6C34878D82A}">
                    <a16:rowId xmlns:a16="http://schemas.microsoft.com/office/drawing/2014/main" val="10002"/>
                  </a:ext>
                </a:extLst>
              </a:tr>
              <a:tr h="886625">
                <a:tc>
                  <a:txBody>
                    <a:bodyPr/>
                    <a:lstStyle/>
                    <a:p>
                      <a:pPr marL="0" marR="0" lvl="0" indent="0" algn="ctr" rtl="0">
                        <a:spcBef>
                          <a:spcPts val="0"/>
                        </a:spcBef>
                        <a:spcAft>
                          <a:spcPts val="0"/>
                        </a:spcAft>
                        <a:buNone/>
                      </a:pPr>
                      <a:r>
                        <a:rPr lang="en-US" sz="1200" u="none" strike="noStrike" cap="none">
                          <a:solidFill>
                            <a:schemeClr val="dk1"/>
                          </a:solidFill>
                        </a:rPr>
                        <a:t>Sit quietly and take in new information</a:t>
                      </a:r>
                      <a:endParaRPr sz="1200" u="none" strike="noStrike" cap="none">
                        <a:solidFill>
                          <a:schemeClr val="dk1"/>
                        </a:solidFill>
                      </a:endParaRPr>
                    </a:p>
                    <a:p>
                      <a:pPr marL="0" marR="0" lvl="0" indent="0" algn="ctr" rtl="0">
                        <a:spcBef>
                          <a:spcPts val="0"/>
                        </a:spcBef>
                        <a:spcAft>
                          <a:spcPts val="0"/>
                        </a:spcAft>
                        <a:buNone/>
                      </a:pPr>
                      <a:r>
                        <a:rPr lang="en-US" sz="1200" u="none" strike="noStrike" cap="none">
                          <a:solidFill>
                            <a:schemeClr val="dk1"/>
                          </a:solidFill>
                        </a:rPr>
                        <a:t>(e.g., listen to a story)</a:t>
                      </a:r>
                      <a:endParaRPr sz="120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B6DDE7"/>
                    </a:solidFill>
                  </a:tcPr>
                </a:tc>
                <a:tc>
                  <a:txBody>
                    <a:bodyPr/>
                    <a:lstStyle/>
                    <a:p>
                      <a:pPr marL="0" marR="0" lvl="0" indent="0" algn="ctr" rtl="0">
                        <a:spcBef>
                          <a:spcPts val="0"/>
                        </a:spcBef>
                        <a:spcAft>
                          <a:spcPts val="0"/>
                        </a:spcAft>
                        <a:buNone/>
                      </a:pPr>
                      <a:r>
                        <a:rPr lang="en-US" sz="1200" u="none" strike="noStrike" cap="none">
                          <a:solidFill>
                            <a:schemeClr val="dk1"/>
                          </a:solidFill>
                        </a:rPr>
                        <a:t>Actively construct links between experiences and ideas, past/present content; interact with peers and teachers</a:t>
                      </a:r>
                      <a:endParaRPr sz="120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1E0F0"/>
                    </a:solidFill>
                  </a:tcPr>
                </a:tc>
                <a:extLst>
                  <a:ext uri="{0D108BD9-81ED-4DB2-BD59-A6C34878D82A}">
                    <a16:rowId xmlns:a16="http://schemas.microsoft.com/office/drawing/2014/main" val="10003"/>
                  </a:ext>
                </a:extLst>
              </a:tr>
            </a:tbl>
          </a:graphicData>
        </a:graphic>
      </p:graphicFrame>
      <p:grpSp>
        <p:nvGrpSpPr>
          <p:cNvPr id="180" name="Google Shape;180;p3"/>
          <p:cNvGrpSpPr/>
          <p:nvPr/>
        </p:nvGrpSpPr>
        <p:grpSpPr>
          <a:xfrm>
            <a:off x="296405" y="3035792"/>
            <a:ext cx="3759800" cy="2967062"/>
            <a:chOff x="4249010" y="2508724"/>
            <a:chExt cx="3759800" cy="2967062"/>
          </a:xfrm>
        </p:grpSpPr>
        <p:sp>
          <p:nvSpPr>
            <p:cNvPr id="181" name="Google Shape;181;p3"/>
            <p:cNvSpPr/>
            <p:nvPr/>
          </p:nvSpPr>
          <p:spPr>
            <a:xfrm>
              <a:off x="4608956" y="2579228"/>
              <a:ext cx="3399854" cy="2896558"/>
            </a:xfrm>
            <a:prstGeom prst="rect">
              <a:avLst/>
            </a:prstGeom>
            <a:solidFill>
              <a:schemeClr val="lt1"/>
            </a:solidFill>
            <a:ln w="12700"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grpSp>
          <p:nvGrpSpPr>
            <p:cNvPr id="182" name="Google Shape;182;p3"/>
            <p:cNvGrpSpPr/>
            <p:nvPr/>
          </p:nvGrpSpPr>
          <p:grpSpPr>
            <a:xfrm>
              <a:off x="4249010" y="2508724"/>
              <a:ext cx="3681143" cy="1186136"/>
              <a:chOff x="777963" y="2954361"/>
              <a:chExt cx="3681143" cy="1186136"/>
            </a:xfrm>
          </p:grpSpPr>
          <p:sp>
            <p:nvSpPr>
              <p:cNvPr id="183" name="Google Shape;183;p3"/>
              <p:cNvSpPr/>
              <p:nvPr/>
            </p:nvSpPr>
            <p:spPr>
              <a:xfrm>
                <a:off x="1657491" y="3148970"/>
                <a:ext cx="2801615" cy="954107"/>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400" b="1" i="0" u="none" strike="noStrike" cap="none">
                    <a:solidFill>
                      <a:schemeClr val="dk1"/>
                    </a:solidFill>
                    <a:latin typeface="Gill Sans"/>
                    <a:ea typeface="Gill Sans"/>
                    <a:cs typeface="Gill Sans"/>
                    <a:sym typeface="Gill Sans"/>
                  </a:rPr>
                  <a:t>Children in classrooms with teachers who engaged in higher levels of instruction demonstrated greater gains in:</a:t>
                </a:r>
                <a:endParaRPr/>
              </a:p>
            </p:txBody>
          </p:sp>
          <p:pic>
            <p:nvPicPr>
              <p:cNvPr id="184" name="Google Shape;184;p3"/>
              <p:cNvPicPr preferRelativeResize="0"/>
              <p:nvPr/>
            </p:nvPicPr>
            <p:blipFill rotWithShape="1">
              <a:blip r:embed="rId3">
                <a:alphaModFix/>
              </a:blip>
              <a:srcRect/>
              <a:stretch/>
            </p:blipFill>
            <p:spPr>
              <a:xfrm rot="-859043">
                <a:off x="873417" y="3086869"/>
                <a:ext cx="1187355" cy="921121"/>
              </a:xfrm>
              <a:prstGeom prst="rect">
                <a:avLst/>
              </a:prstGeom>
              <a:noFill/>
              <a:ln>
                <a:noFill/>
              </a:ln>
            </p:spPr>
          </p:pic>
        </p:grpSp>
        <p:grpSp>
          <p:nvGrpSpPr>
            <p:cNvPr id="185" name="Google Shape;185;p3"/>
            <p:cNvGrpSpPr/>
            <p:nvPr/>
          </p:nvGrpSpPr>
          <p:grpSpPr>
            <a:xfrm>
              <a:off x="4746139" y="3586602"/>
              <a:ext cx="3200757" cy="951905"/>
              <a:chOff x="5220083" y="2783881"/>
              <a:chExt cx="3200757" cy="951905"/>
            </a:xfrm>
          </p:grpSpPr>
          <p:sp>
            <p:nvSpPr>
              <p:cNvPr id="186" name="Google Shape;186;p3"/>
              <p:cNvSpPr/>
              <p:nvPr/>
            </p:nvSpPr>
            <p:spPr>
              <a:xfrm>
                <a:off x="5220083" y="2802704"/>
                <a:ext cx="1795800" cy="523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i="0" u="none" strike="noStrike" cap="none">
                    <a:solidFill>
                      <a:srgbClr val="5F5BAE"/>
                    </a:solidFill>
                    <a:latin typeface="Gill Sans"/>
                    <a:ea typeface="Gill Sans"/>
                    <a:cs typeface="Gill Sans"/>
                    <a:sym typeface="Gill Sans"/>
                  </a:rPr>
                  <a:t>Letter &amp; Sight Word Recognition</a:t>
                </a:r>
                <a:endParaRPr sz="500" b="1" i="0" u="none" strike="noStrike" cap="none">
                  <a:solidFill>
                    <a:srgbClr val="5F5BAE"/>
                  </a:solidFill>
                  <a:latin typeface="Gill Sans"/>
                  <a:ea typeface="Gill Sans"/>
                  <a:cs typeface="Gill Sans"/>
                  <a:sym typeface="Gill Sans"/>
                </a:endParaRPr>
              </a:p>
            </p:txBody>
          </p:sp>
          <p:sp>
            <p:nvSpPr>
              <p:cNvPr id="187" name="Google Shape;187;p3"/>
              <p:cNvSpPr/>
              <p:nvPr/>
            </p:nvSpPr>
            <p:spPr>
              <a:xfrm>
                <a:off x="6968240" y="2783881"/>
                <a:ext cx="14526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i="0" u="none" strike="noStrike" cap="none">
                    <a:solidFill>
                      <a:srgbClr val="5F5BAE"/>
                    </a:solidFill>
                    <a:latin typeface="Gill Sans"/>
                    <a:ea typeface="Gill Sans"/>
                    <a:cs typeface="Gill Sans"/>
                    <a:sym typeface="Gill Sans"/>
                  </a:rPr>
                  <a:t>Self-Regulation</a:t>
                </a:r>
                <a:endParaRPr/>
              </a:p>
            </p:txBody>
          </p:sp>
          <p:sp>
            <p:nvSpPr>
              <p:cNvPr id="188" name="Google Shape;188;p3"/>
              <p:cNvSpPr/>
              <p:nvPr/>
            </p:nvSpPr>
            <p:spPr>
              <a:xfrm>
                <a:off x="7054563" y="3111826"/>
                <a:ext cx="1175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i="0" u="none" strike="noStrike" cap="none">
                    <a:solidFill>
                      <a:srgbClr val="5F5BAE"/>
                    </a:solidFill>
                    <a:latin typeface="Gill Sans"/>
                    <a:ea typeface="Gill Sans"/>
                    <a:cs typeface="Gill Sans"/>
                    <a:sym typeface="Gill Sans"/>
                  </a:rPr>
                  <a:t>Early Math*</a:t>
                </a:r>
                <a:endParaRPr/>
              </a:p>
            </p:txBody>
          </p:sp>
          <p:sp>
            <p:nvSpPr>
              <p:cNvPr id="189" name="Google Shape;189;p3"/>
              <p:cNvSpPr/>
              <p:nvPr/>
            </p:nvSpPr>
            <p:spPr>
              <a:xfrm>
                <a:off x="6926549" y="3427986"/>
                <a:ext cx="14526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i="0" u="none" strike="noStrike" cap="none">
                    <a:solidFill>
                      <a:srgbClr val="5F5BAE"/>
                    </a:solidFill>
                    <a:latin typeface="Gill Sans"/>
                    <a:ea typeface="Gill Sans"/>
                    <a:cs typeface="Gill Sans"/>
                    <a:sym typeface="Gill Sans"/>
                  </a:rPr>
                  <a:t>Early Writing*</a:t>
                </a:r>
                <a:endParaRPr/>
              </a:p>
            </p:txBody>
          </p:sp>
          <p:sp>
            <p:nvSpPr>
              <p:cNvPr id="190" name="Google Shape;190;p3"/>
              <p:cNvSpPr/>
              <p:nvPr/>
            </p:nvSpPr>
            <p:spPr>
              <a:xfrm>
                <a:off x="5500637" y="3348789"/>
                <a:ext cx="12012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i="0" u="none" strike="noStrike" cap="none">
                    <a:solidFill>
                      <a:srgbClr val="5F5BAE"/>
                    </a:solidFill>
                    <a:latin typeface="Gill Sans"/>
                    <a:ea typeface="Gill Sans"/>
                    <a:cs typeface="Gill Sans"/>
                    <a:sym typeface="Gill Sans"/>
                  </a:rPr>
                  <a:t>Vocabulary*</a:t>
                </a:r>
                <a:endParaRPr/>
              </a:p>
            </p:txBody>
          </p:sp>
        </p:grpSp>
      </p:grpSp>
      <p:sp>
        <p:nvSpPr>
          <p:cNvPr id="191" name="Google Shape;191;p3"/>
          <p:cNvSpPr/>
          <p:nvPr/>
        </p:nvSpPr>
        <p:spPr>
          <a:xfrm>
            <a:off x="855991" y="5150061"/>
            <a:ext cx="3009900" cy="523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1" u="none" strike="noStrike" cap="none">
                <a:solidFill>
                  <a:srgbClr val="5F5BAE"/>
                </a:solidFill>
                <a:latin typeface="Gill Sans"/>
                <a:ea typeface="Gill Sans"/>
                <a:cs typeface="Gill Sans"/>
                <a:sym typeface="Gill Sans"/>
              </a:rPr>
              <a:t>*Stronger effects for children who entered pre-k with lower skills than their peers.</a:t>
            </a:r>
            <a:endParaRPr sz="1400" b="0" i="1" u="none" strike="noStrike" cap="none">
              <a:solidFill>
                <a:srgbClr val="5F5BAE"/>
              </a:solidFill>
              <a:latin typeface="Gill Sans"/>
              <a:ea typeface="Gill Sans"/>
              <a:cs typeface="Gill Sans"/>
              <a:sym typeface="Gill Sans"/>
            </a:endParaRPr>
          </a:p>
        </p:txBody>
      </p:sp>
      <p:grpSp>
        <p:nvGrpSpPr>
          <p:cNvPr id="192" name="Google Shape;192;p3"/>
          <p:cNvGrpSpPr/>
          <p:nvPr/>
        </p:nvGrpSpPr>
        <p:grpSpPr>
          <a:xfrm>
            <a:off x="4201212" y="5461581"/>
            <a:ext cx="4371793" cy="692497"/>
            <a:chOff x="7276669" y="4228888"/>
            <a:chExt cx="4696590" cy="692497"/>
          </a:xfrm>
        </p:grpSpPr>
        <p:sp>
          <p:nvSpPr>
            <p:cNvPr id="193" name="Google Shape;193;p3"/>
            <p:cNvSpPr/>
            <p:nvPr/>
          </p:nvSpPr>
          <p:spPr>
            <a:xfrm>
              <a:off x="8706951" y="4228888"/>
              <a:ext cx="3266308" cy="6924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300" b="0" i="1" u="none" strike="noStrike" cap="none">
                  <a:solidFill>
                    <a:srgbClr val="953734"/>
                  </a:solidFill>
                  <a:latin typeface="Gill Sans"/>
                  <a:ea typeface="Gill Sans"/>
                  <a:cs typeface="Gill Sans"/>
                  <a:sym typeface="Gill Sans"/>
                </a:rPr>
                <a:t>Why</a:t>
              </a:r>
              <a:r>
                <a:rPr lang="en-US" sz="1300" b="0" i="0" u="none" strike="noStrike" cap="none">
                  <a:solidFill>
                    <a:srgbClr val="953734"/>
                  </a:solidFill>
                  <a:latin typeface="Gill Sans"/>
                  <a:ea typeface="Gill Sans"/>
                  <a:cs typeface="Gill Sans"/>
                  <a:sym typeface="Gill Sans"/>
                </a:rPr>
                <a:t> is higher level instruction </a:t>
              </a:r>
              <a:r>
                <a:rPr lang="en-US" sz="1300" b="1" i="0" u="none" strike="noStrike" cap="none">
                  <a:solidFill>
                    <a:srgbClr val="953734"/>
                  </a:solidFill>
                  <a:latin typeface="Gill Sans"/>
                  <a:ea typeface="Gill Sans"/>
                  <a:cs typeface="Gill Sans"/>
                  <a:sym typeface="Gill Sans"/>
                </a:rPr>
                <a:t>especially</a:t>
              </a:r>
              <a:r>
                <a:rPr lang="en-US" sz="1300" b="0" i="0" u="none" strike="noStrike" cap="none">
                  <a:solidFill>
                    <a:srgbClr val="953734"/>
                  </a:solidFill>
                  <a:latin typeface="Gill Sans"/>
                  <a:ea typeface="Gill Sans"/>
                  <a:cs typeface="Gill Sans"/>
                  <a:sym typeface="Gill Sans"/>
                </a:rPr>
                <a:t> beneficial for children who entered pre-k with lower skills than their peers?</a:t>
              </a:r>
              <a:endParaRPr sz="1300" b="0" i="0" u="none" strike="noStrike" cap="none">
                <a:solidFill>
                  <a:srgbClr val="953734"/>
                </a:solidFill>
                <a:latin typeface="Gill Sans"/>
                <a:ea typeface="Gill Sans"/>
                <a:cs typeface="Gill Sans"/>
                <a:sym typeface="Gill Sans"/>
              </a:endParaRPr>
            </a:p>
          </p:txBody>
        </p:sp>
        <p:pic>
          <p:nvPicPr>
            <p:cNvPr id="194" name="Google Shape;194;p3"/>
            <p:cNvPicPr preferRelativeResize="0"/>
            <p:nvPr/>
          </p:nvPicPr>
          <p:blipFill rotWithShape="1">
            <a:blip r:embed="rId4">
              <a:alphaModFix/>
            </a:blip>
            <a:srcRect/>
            <a:stretch/>
          </p:blipFill>
          <p:spPr>
            <a:xfrm rot="558274">
              <a:off x="7303685" y="4370942"/>
              <a:ext cx="228773" cy="352801"/>
            </a:xfrm>
            <a:prstGeom prst="rect">
              <a:avLst/>
            </a:prstGeom>
            <a:noFill/>
            <a:ln>
              <a:noFill/>
            </a:ln>
          </p:spPr>
        </p:pic>
        <p:sp>
          <p:nvSpPr>
            <p:cNvPr id="195" name="Google Shape;195;p3"/>
            <p:cNvSpPr/>
            <p:nvPr/>
          </p:nvSpPr>
          <p:spPr>
            <a:xfrm>
              <a:off x="7417450" y="4356047"/>
              <a:ext cx="1455575" cy="49244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300" b="1" i="0" u="none" strike="noStrike" cap="none">
                  <a:solidFill>
                    <a:schemeClr val="dk1"/>
                  </a:solidFill>
                  <a:latin typeface="Caveat"/>
                  <a:ea typeface="Caveat"/>
                  <a:cs typeface="Caveat"/>
                  <a:sym typeface="Caveat"/>
                </a:rPr>
                <a:t>DISCUSSION POINT:</a:t>
              </a:r>
              <a:endParaRPr sz="1300" b="1" i="0" u="none" strike="noStrike" cap="none">
                <a:solidFill>
                  <a:schemeClr val="dk1"/>
                </a:solidFill>
                <a:latin typeface="Caveat"/>
                <a:ea typeface="Caveat"/>
                <a:cs typeface="Caveat"/>
                <a:sym typeface="Cavea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UNPACKING LEVEL OF INSTRUCTION</a:t>
            </a:r>
            <a:endParaRPr/>
          </a:p>
        </p:txBody>
      </p:sp>
      <p:sp>
        <p:nvSpPr>
          <p:cNvPr id="202" name="Google Shape;202;p4"/>
          <p:cNvSpPr/>
          <p:nvPr/>
        </p:nvSpPr>
        <p:spPr>
          <a:xfrm>
            <a:off x="441377" y="2761184"/>
            <a:ext cx="2743200" cy="153888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rgbClr val="31859B"/>
                </a:solidFill>
                <a:latin typeface="Gill Sans"/>
                <a:ea typeface="Gill Sans"/>
                <a:cs typeface="Gill Sans"/>
                <a:sym typeface="Gill Sans"/>
              </a:rPr>
              <a:t>Low Level Instruction</a:t>
            </a:r>
            <a:endParaRPr/>
          </a:p>
          <a:p>
            <a:pPr marL="0" marR="0" lvl="0" indent="0" algn="ctr" rtl="0">
              <a:spcBef>
                <a:spcPts val="0"/>
              </a:spcBef>
              <a:spcAft>
                <a:spcPts val="0"/>
              </a:spcAft>
              <a:buNone/>
            </a:pPr>
            <a:r>
              <a:rPr lang="en-US" sz="1200" b="0" i="1" u="none" strike="noStrike" cap="none">
                <a:solidFill>
                  <a:srgbClr val="31859B"/>
                </a:solidFill>
                <a:latin typeface="Gill Sans"/>
                <a:ea typeface="Gill Sans"/>
                <a:cs typeface="Gill Sans"/>
                <a:sym typeface="Gill Sans"/>
              </a:rPr>
              <a:t>Assisting with developmental demands of fine and gross motor activities</a:t>
            </a:r>
            <a:endParaRPr/>
          </a:p>
          <a:p>
            <a:pPr marL="0" marR="0" lvl="0" indent="0" algn="ctr" rtl="0">
              <a:spcBef>
                <a:spcPts val="0"/>
              </a:spcBef>
              <a:spcAft>
                <a:spcPts val="0"/>
              </a:spcAft>
              <a:buNone/>
            </a:pPr>
            <a:endParaRPr sz="600" b="0" i="0" u="none" strike="noStrike" cap="none">
              <a:solidFill>
                <a:srgbClr val="31859B"/>
              </a:solidFill>
              <a:latin typeface="Gill Sans"/>
              <a:ea typeface="Gill Sans"/>
              <a:cs typeface="Gill Sans"/>
              <a:sym typeface="Gill Sans"/>
            </a:endParaRPr>
          </a:p>
          <a:p>
            <a:pPr marL="171450" marR="0" lvl="0" indent="-171450" algn="l" rtl="0">
              <a:spcBef>
                <a:spcPts val="0"/>
              </a:spcBef>
              <a:spcAft>
                <a:spcPts val="0"/>
              </a:spcAft>
              <a:buClr>
                <a:srgbClr val="31859B"/>
              </a:buClr>
              <a:buSzPts val="1200"/>
              <a:buFont typeface="Gill Sans"/>
              <a:buChar char="-"/>
            </a:pPr>
            <a:r>
              <a:rPr lang="en-US" sz="1200" b="0" i="0" u="none" strike="noStrike" cap="none">
                <a:solidFill>
                  <a:srgbClr val="31859B"/>
                </a:solidFill>
                <a:latin typeface="Gill Sans"/>
                <a:ea typeface="Gill Sans"/>
                <a:cs typeface="Gill Sans"/>
                <a:sym typeface="Gill Sans"/>
              </a:rPr>
              <a:t>Helping spread glue or hold scissors</a:t>
            </a:r>
            <a:endParaRPr/>
          </a:p>
          <a:p>
            <a:pPr marL="171450" marR="0" lvl="0" indent="-171450" algn="l" rtl="0">
              <a:spcBef>
                <a:spcPts val="0"/>
              </a:spcBef>
              <a:spcAft>
                <a:spcPts val="0"/>
              </a:spcAft>
              <a:buClr>
                <a:srgbClr val="31859B"/>
              </a:buClr>
              <a:buSzPts val="1200"/>
              <a:buFont typeface="Gill Sans"/>
              <a:buChar char="-"/>
            </a:pPr>
            <a:r>
              <a:rPr lang="en-US" sz="1200" b="0" i="0" u="none" strike="noStrike" cap="none">
                <a:solidFill>
                  <a:srgbClr val="31859B"/>
                </a:solidFill>
                <a:latin typeface="Gill Sans"/>
                <a:ea typeface="Gill Sans"/>
                <a:cs typeface="Gill Sans"/>
                <a:sym typeface="Gill Sans"/>
              </a:rPr>
              <a:t>Singing along to a song without a clear academic focus</a:t>
            </a:r>
            <a:endParaRPr/>
          </a:p>
          <a:p>
            <a:pPr marL="171450" marR="0" lvl="0" indent="-95250" algn="ctr" rtl="0">
              <a:spcBef>
                <a:spcPts val="0"/>
              </a:spcBef>
              <a:spcAft>
                <a:spcPts val="0"/>
              </a:spcAft>
              <a:buClr>
                <a:schemeClr val="dk1"/>
              </a:buClr>
              <a:buSzPts val="1200"/>
              <a:buFont typeface="Gill Sans"/>
              <a:buNone/>
            </a:pPr>
            <a:endParaRPr sz="1200" b="0" i="0" u="none" strike="noStrike" cap="none">
              <a:solidFill>
                <a:srgbClr val="31859B"/>
              </a:solidFill>
              <a:latin typeface="Gill Sans"/>
              <a:ea typeface="Gill Sans"/>
              <a:cs typeface="Gill Sans"/>
              <a:sym typeface="Gill Sans"/>
            </a:endParaRPr>
          </a:p>
        </p:txBody>
      </p:sp>
      <p:sp>
        <p:nvSpPr>
          <p:cNvPr id="203" name="Google Shape;203;p4"/>
          <p:cNvSpPr/>
          <p:nvPr/>
        </p:nvSpPr>
        <p:spPr>
          <a:xfrm>
            <a:off x="3134064" y="2761184"/>
            <a:ext cx="2743200" cy="190821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chemeClr val="accent5"/>
                </a:solidFill>
                <a:latin typeface="Gill Sans"/>
                <a:ea typeface="Gill Sans"/>
                <a:cs typeface="Gill Sans"/>
                <a:sym typeface="Gill Sans"/>
              </a:rPr>
              <a:t>Basic Skills Instruction</a:t>
            </a:r>
            <a:endParaRPr/>
          </a:p>
          <a:p>
            <a:pPr marL="0" marR="0" lvl="0" indent="0" algn="ctr" rtl="0">
              <a:spcBef>
                <a:spcPts val="0"/>
              </a:spcBef>
              <a:spcAft>
                <a:spcPts val="0"/>
              </a:spcAft>
              <a:buNone/>
            </a:pPr>
            <a:r>
              <a:rPr lang="en-US" sz="1200" b="0" i="1" u="none" strike="noStrike" cap="none">
                <a:solidFill>
                  <a:schemeClr val="accent5"/>
                </a:solidFill>
                <a:latin typeface="Gill Sans"/>
                <a:ea typeface="Gill Sans"/>
                <a:cs typeface="Gill Sans"/>
                <a:sym typeface="Gill Sans"/>
              </a:rPr>
              <a:t>Asking questions with predetermined answers, with the goal of having children learn or recite the correct response</a:t>
            </a:r>
            <a:endParaRPr/>
          </a:p>
          <a:p>
            <a:pPr marL="0" marR="0" lvl="0" indent="0" algn="ctr" rtl="0">
              <a:spcBef>
                <a:spcPts val="0"/>
              </a:spcBef>
              <a:spcAft>
                <a:spcPts val="0"/>
              </a:spcAft>
              <a:buNone/>
            </a:pPr>
            <a:endParaRPr sz="600" b="0" i="0" u="none" strike="noStrike" cap="none">
              <a:solidFill>
                <a:schemeClr val="accent5"/>
              </a:solidFill>
              <a:latin typeface="Gill Sans"/>
              <a:ea typeface="Gill Sans"/>
              <a:cs typeface="Gill Sans"/>
              <a:sym typeface="Gill Sans"/>
            </a:endParaRPr>
          </a:p>
          <a:p>
            <a:pPr marL="171450" marR="0" lvl="0" indent="-171450" algn="l" rtl="0">
              <a:spcBef>
                <a:spcPts val="0"/>
              </a:spcBef>
              <a:spcAft>
                <a:spcPts val="0"/>
              </a:spcAft>
              <a:buClr>
                <a:schemeClr val="accent5"/>
              </a:buClr>
              <a:buSzPts val="1200"/>
              <a:buFont typeface="Gill Sans"/>
              <a:buChar char="-"/>
            </a:pPr>
            <a:r>
              <a:rPr lang="en-US" sz="1200" b="0" i="0" u="none" strike="noStrike" cap="none">
                <a:solidFill>
                  <a:schemeClr val="accent5"/>
                </a:solidFill>
                <a:latin typeface="Gill Sans"/>
                <a:ea typeface="Gill Sans"/>
                <a:cs typeface="Gill Sans"/>
                <a:sym typeface="Gill Sans"/>
              </a:rPr>
              <a:t>What sound does “g” make?</a:t>
            </a:r>
            <a:endParaRPr/>
          </a:p>
          <a:p>
            <a:pPr marL="171450" marR="0" lvl="0" indent="-171450" algn="l" rtl="0">
              <a:spcBef>
                <a:spcPts val="0"/>
              </a:spcBef>
              <a:spcAft>
                <a:spcPts val="0"/>
              </a:spcAft>
              <a:buClr>
                <a:schemeClr val="accent5"/>
              </a:buClr>
              <a:buSzPts val="1200"/>
              <a:buFont typeface="Gill Sans"/>
              <a:buChar char="-"/>
            </a:pPr>
            <a:r>
              <a:rPr lang="en-US" sz="1200" b="0" i="0" u="none" strike="noStrike" cap="none">
                <a:solidFill>
                  <a:schemeClr val="accent5"/>
                </a:solidFill>
                <a:latin typeface="Gill Sans"/>
                <a:ea typeface="Gill Sans"/>
                <a:cs typeface="Gill Sans"/>
                <a:sym typeface="Gill Sans"/>
              </a:rPr>
              <a:t>Do we have more boys or girls here today?</a:t>
            </a:r>
            <a:endParaRPr/>
          </a:p>
          <a:p>
            <a:pPr marL="171450" marR="0" lvl="0" indent="-95250" algn="l" rtl="0">
              <a:spcBef>
                <a:spcPts val="0"/>
              </a:spcBef>
              <a:spcAft>
                <a:spcPts val="0"/>
              </a:spcAft>
              <a:buClr>
                <a:schemeClr val="dk1"/>
              </a:buClr>
              <a:buSzPts val="1200"/>
              <a:buFont typeface="Gill Sans"/>
              <a:buNone/>
            </a:pPr>
            <a:endParaRPr sz="1200" b="0" i="0" u="none" strike="noStrike" cap="none">
              <a:solidFill>
                <a:schemeClr val="accent5"/>
              </a:solidFill>
              <a:latin typeface="Gill Sans"/>
              <a:ea typeface="Gill Sans"/>
              <a:cs typeface="Gill Sans"/>
              <a:sym typeface="Gill Sans"/>
            </a:endParaRPr>
          </a:p>
          <a:p>
            <a:pPr marL="171450" marR="0" lvl="0" indent="-95250" algn="ctr" rtl="0">
              <a:spcBef>
                <a:spcPts val="0"/>
              </a:spcBef>
              <a:spcAft>
                <a:spcPts val="0"/>
              </a:spcAft>
              <a:buClr>
                <a:schemeClr val="dk1"/>
              </a:buClr>
              <a:buSzPts val="1200"/>
              <a:buFont typeface="Gill Sans"/>
              <a:buNone/>
            </a:pPr>
            <a:endParaRPr sz="1200" b="0" i="0" u="none" strike="noStrike" cap="none">
              <a:solidFill>
                <a:schemeClr val="dk1"/>
              </a:solidFill>
              <a:latin typeface="Gill Sans"/>
              <a:ea typeface="Gill Sans"/>
              <a:cs typeface="Gill Sans"/>
              <a:sym typeface="Gill Sans"/>
            </a:endParaRPr>
          </a:p>
        </p:txBody>
      </p:sp>
      <p:sp>
        <p:nvSpPr>
          <p:cNvPr id="204" name="Google Shape;204;p4"/>
          <p:cNvSpPr/>
          <p:nvPr/>
        </p:nvSpPr>
        <p:spPr>
          <a:xfrm>
            <a:off x="5952675" y="2761184"/>
            <a:ext cx="2738743" cy="190821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rgbClr val="5F5BAE"/>
                </a:solidFill>
                <a:latin typeface="Gill Sans"/>
                <a:ea typeface="Gill Sans"/>
                <a:cs typeface="Gill Sans"/>
                <a:sym typeface="Gill Sans"/>
              </a:rPr>
              <a:t>Inferential Instruction</a:t>
            </a:r>
            <a:endParaRPr/>
          </a:p>
          <a:p>
            <a:pPr marL="0" marR="0" lvl="0" indent="0" algn="ctr" rtl="0">
              <a:spcBef>
                <a:spcPts val="0"/>
              </a:spcBef>
              <a:spcAft>
                <a:spcPts val="0"/>
              </a:spcAft>
              <a:buNone/>
            </a:pPr>
            <a:r>
              <a:rPr lang="en-US" sz="1200" b="0" i="1" u="none" strike="noStrike" cap="none">
                <a:solidFill>
                  <a:srgbClr val="5F5BAE"/>
                </a:solidFill>
                <a:latin typeface="Gill Sans"/>
                <a:ea typeface="Gill Sans"/>
                <a:cs typeface="Gill Sans"/>
                <a:sym typeface="Gill Sans"/>
              </a:rPr>
              <a:t>Exploring a topic using authentic, open-ended questioning with several turns</a:t>
            </a:r>
            <a:endParaRPr/>
          </a:p>
          <a:p>
            <a:pPr marL="0" marR="0" lvl="0" indent="0" algn="ctr" rtl="0">
              <a:spcBef>
                <a:spcPts val="0"/>
              </a:spcBef>
              <a:spcAft>
                <a:spcPts val="0"/>
              </a:spcAft>
              <a:buNone/>
            </a:pPr>
            <a:endParaRPr sz="600" b="0" i="0" u="none" strike="noStrike" cap="none">
              <a:solidFill>
                <a:srgbClr val="5F5BAE"/>
              </a:solidFill>
              <a:latin typeface="Gill Sans"/>
              <a:ea typeface="Gill Sans"/>
              <a:cs typeface="Gill Sans"/>
              <a:sym typeface="Gill Sans"/>
            </a:endParaRPr>
          </a:p>
          <a:p>
            <a:pPr marL="171450" marR="0" lvl="0" indent="-171450" algn="l" rtl="0">
              <a:spcBef>
                <a:spcPts val="0"/>
              </a:spcBef>
              <a:spcAft>
                <a:spcPts val="0"/>
              </a:spcAft>
              <a:buClr>
                <a:srgbClr val="5F5BAE"/>
              </a:buClr>
              <a:buSzPts val="1200"/>
              <a:buFont typeface="Gill Sans"/>
              <a:buChar char="-"/>
            </a:pPr>
            <a:r>
              <a:rPr lang="en-US" sz="1200" b="0" i="0" u="none" strike="noStrike" cap="none">
                <a:solidFill>
                  <a:srgbClr val="5F5BAE"/>
                </a:solidFill>
                <a:latin typeface="Gill Sans"/>
                <a:ea typeface="Gill Sans"/>
                <a:cs typeface="Gill Sans"/>
                <a:sym typeface="Gill Sans"/>
              </a:rPr>
              <a:t>What do you think is going to happen next?</a:t>
            </a:r>
            <a:endParaRPr/>
          </a:p>
          <a:p>
            <a:pPr marL="171450" marR="0" lvl="0" indent="-171450" algn="l" rtl="0">
              <a:spcBef>
                <a:spcPts val="0"/>
              </a:spcBef>
              <a:spcAft>
                <a:spcPts val="0"/>
              </a:spcAft>
              <a:buClr>
                <a:srgbClr val="5F5BAE"/>
              </a:buClr>
              <a:buSzPts val="1200"/>
              <a:buFont typeface="Gill Sans"/>
              <a:buChar char="-"/>
            </a:pPr>
            <a:r>
              <a:rPr lang="en-US" sz="1200" b="0" i="0" u="none" strike="noStrike" cap="none">
                <a:solidFill>
                  <a:srgbClr val="5F5BAE"/>
                </a:solidFill>
                <a:latin typeface="Gill Sans"/>
                <a:ea typeface="Gill Sans"/>
                <a:cs typeface="Gill Sans"/>
                <a:sym typeface="Gill Sans"/>
              </a:rPr>
              <a:t>Why do you think that?</a:t>
            </a:r>
            <a:endParaRPr/>
          </a:p>
          <a:p>
            <a:pPr marL="171450" marR="0" lvl="0" indent="-171450" algn="l" rtl="0">
              <a:spcBef>
                <a:spcPts val="0"/>
              </a:spcBef>
              <a:spcAft>
                <a:spcPts val="0"/>
              </a:spcAft>
              <a:buClr>
                <a:srgbClr val="5F5BAE"/>
              </a:buClr>
              <a:buSzPts val="1200"/>
              <a:buFont typeface="Gill Sans"/>
              <a:buChar char="-"/>
            </a:pPr>
            <a:r>
              <a:rPr lang="en-US" sz="1200" b="0" i="0" u="none" strike="noStrike" cap="none">
                <a:solidFill>
                  <a:srgbClr val="5F5BAE"/>
                </a:solidFill>
                <a:latin typeface="Gill Sans"/>
                <a:ea typeface="Gill Sans"/>
                <a:cs typeface="Gill Sans"/>
                <a:sym typeface="Gill Sans"/>
              </a:rPr>
              <a:t>Katie, do you agree with Sean’s prediction? Why not?</a:t>
            </a:r>
            <a:endParaRPr/>
          </a:p>
          <a:p>
            <a:pPr marL="171450" marR="0" lvl="0" indent="-95250" algn="ctr" rtl="0">
              <a:spcBef>
                <a:spcPts val="0"/>
              </a:spcBef>
              <a:spcAft>
                <a:spcPts val="0"/>
              </a:spcAft>
              <a:buClr>
                <a:schemeClr val="dk1"/>
              </a:buClr>
              <a:buSzPts val="1200"/>
              <a:buFont typeface="Gill Sans"/>
              <a:buNone/>
            </a:pPr>
            <a:endParaRPr sz="1200" b="0" i="0" u="none" strike="noStrike" cap="none">
              <a:solidFill>
                <a:srgbClr val="5F5BAE"/>
              </a:solidFill>
              <a:latin typeface="Gill Sans"/>
              <a:ea typeface="Gill Sans"/>
              <a:cs typeface="Gill Sans"/>
              <a:sym typeface="Gill Sans"/>
            </a:endParaRPr>
          </a:p>
        </p:txBody>
      </p:sp>
      <p:pic>
        <p:nvPicPr>
          <p:cNvPr id="205" name="Google Shape;205;p4"/>
          <p:cNvPicPr preferRelativeResize="0"/>
          <p:nvPr/>
        </p:nvPicPr>
        <p:blipFill rotWithShape="1">
          <a:blip r:embed="rId3">
            <a:alphaModFix/>
          </a:blip>
          <a:srcRect/>
          <a:stretch/>
        </p:blipFill>
        <p:spPr>
          <a:xfrm>
            <a:off x="581192" y="4915898"/>
            <a:ext cx="733265" cy="1110577"/>
          </a:xfrm>
          <a:prstGeom prst="rect">
            <a:avLst/>
          </a:prstGeom>
          <a:noFill/>
          <a:ln>
            <a:noFill/>
          </a:ln>
        </p:spPr>
      </p:pic>
      <p:grpSp>
        <p:nvGrpSpPr>
          <p:cNvPr id="206" name="Google Shape;206;p4"/>
          <p:cNvGrpSpPr/>
          <p:nvPr/>
        </p:nvGrpSpPr>
        <p:grpSpPr>
          <a:xfrm>
            <a:off x="5478569" y="5282153"/>
            <a:ext cx="3424298" cy="975237"/>
            <a:chOff x="4898162" y="5320066"/>
            <a:chExt cx="3424298" cy="975237"/>
          </a:xfrm>
        </p:grpSpPr>
        <p:sp>
          <p:nvSpPr>
            <p:cNvPr id="207" name="Google Shape;207;p4"/>
            <p:cNvSpPr/>
            <p:nvPr/>
          </p:nvSpPr>
          <p:spPr>
            <a:xfrm>
              <a:off x="5286664" y="5556639"/>
              <a:ext cx="3035796"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u="none" strike="noStrike" cap="none">
                  <a:solidFill>
                    <a:srgbClr val="953734"/>
                  </a:solidFill>
                  <a:latin typeface="Gill Sans"/>
                  <a:ea typeface="Gill Sans"/>
                  <a:cs typeface="Gill Sans"/>
                  <a:sym typeface="Gill Sans"/>
                </a:rPr>
                <a:t>What are some supports within your curriculum for achieving a higher level of instruction?</a:t>
              </a:r>
              <a:endParaRPr sz="1400" b="0" i="0" u="none" strike="noStrike" cap="none">
                <a:solidFill>
                  <a:srgbClr val="953734"/>
                </a:solidFill>
                <a:latin typeface="Gill Sans"/>
                <a:ea typeface="Gill Sans"/>
                <a:cs typeface="Gill Sans"/>
                <a:sym typeface="Gill Sans"/>
              </a:endParaRPr>
            </a:p>
          </p:txBody>
        </p:sp>
        <p:pic>
          <p:nvPicPr>
            <p:cNvPr id="208" name="Google Shape;208;p4"/>
            <p:cNvPicPr preferRelativeResize="0"/>
            <p:nvPr/>
          </p:nvPicPr>
          <p:blipFill rotWithShape="1">
            <a:blip r:embed="rId4">
              <a:alphaModFix/>
            </a:blip>
            <a:srcRect/>
            <a:stretch/>
          </p:blipFill>
          <p:spPr>
            <a:xfrm rot="558274">
              <a:off x="4944532" y="5371609"/>
              <a:ext cx="392666" cy="605547"/>
            </a:xfrm>
            <a:prstGeom prst="rect">
              <a:avLst/>
            </a:prstGeom>
            <a:noFill/>
            <a:ln>
              <a:noFill/>
            </a:ln>
          </p:spPr>
        </p:pic>
        <p:sp>
          <p:nvSpPr>
            <p:cNvPr id="209" name="Google Shape;209;p4"/>
            <p:cNvSpPr/>
            <p:nvPr/>
          </p:nvSpPr>
          <p:spPr>
            <a:xfrm>
              <a:off x="5528412" y="5320066"/>
              <a:ext cx="235994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i="0" u="none" strike="noStrike" cap="none">
                  <a:solidFill>
                    <a:schemeClr val="dk1"/>
                  </a:solidFill>
                  <a:latin typeface="Caveat"/>
                  <a:ea typeface="Caveat"/>
                  <a:cs typeface="Caveat"/>
                  <a:sym typeface="Caveat"/>
                </a:rPr>
                <a:t>DISCUSSION POINT:</a:t>
              </a:r>
              <a:endParaRPr sz="1600" b="1" i="0" u="none" strike="noStrike" cap="none">
                <a:solidFill>
                  <a:schemeClr val="dk1"/>
                </a:solidFill>
                <a:latin typeface="Caveat"/>
                <a:ea typeface="Caveat"/>
                <a:cs typeface="Caveat"/>
                <a:sym typeface="Caveat"/>
              </a:endParaRPr>
            </a:p>
          </p:txBody>
        </p:sp>
      </p:grpSp>
      <p:pic>
        <p:nvPicPr>
          <p:cNvPr id="210" name="Google Shape;210;p4"/>
          <p:cNvPicPr preferRelativeResize="0"/>
          <p:nvPr/>
        </p:nvPicPr>
        <p:blipFill rotWithShape="1">
          <a:blip r:embed="rId5">
            <a:alphaModFix/>
          </a:blip>
          <a:srcRect l="22819" t="17032" r="28858" b="32248"/>
          <a:stretch/>
        </p:blipFill>
        <p:spPr>
          <a:xfrm rot="-690127">
            <a:off x="3363883" y="5025221"/>
            <a:ext cx="836369" cy="1006742"/>
          </a:xfrm>
          <a:prstGeom prst="rect">
            <a:avLst/>
          </a:prstGeom>
          <a:noFill/>
          <a:ln>
            <a:noFill/>
          </a:ln>
        </p:spPr>
      </p:pic>
      <p:pic>
        <p:nvPicPr>
          <p:cNvPr id="211" name="Google Shape;211;p4"/>
          <p:cNvPicPr preferRelativeResize="0"/>
          <p:nvPr/>
        </p:nvPicPr>
        <p:blipFill rotWithShape="1">
          <a:blip r:embed="rId6">
            <a:alphaModFix/>
          </a:blip>
          <a:srcRect/>
          <a:stretch/>
        </p:blipFill>
        <p:spPr>
          <a:xfrm>
            <a:off x="4384094" y="4225253"/>
            <a:ext cx="1800344" cy="1232963"/>
          </a:xfrm>
          <a:prstGeom prst="rect">
            <a:avLst/>
          </a:prstGeom>
          <a:noFill/>
          <a:ln>
            <a:noFill/>
          </a:ln>
        </p:spPr>
      </p:pic>
      <p:pic>
        <p:nvPicPr>
          <p:cNvPr id="212" name="Google Shape;212;p4"/>
          <p:cNvPicPr preferRelativeResize="0"/>
          <p:nvPr/>
        </p:nvPicPr>
        <p:blipFill rotWithShape="1">
          <a:blip r:embed="rId7">
            <a:alphaModFix/>
          </a:blip>
          <a:srcRect/>
          <a:stretch/>
        </p:blipFill>
        <p:spPr>
          <a:xfrm rot="-859043">
            <a:off x="805006" y="1978799"/>
            <a:ext cx="932968" cy="723774"/>
          </a:xfrm>
          <a:prstGeom prst="rect">
            <a:avLst/>
          </a:prstGeom>
          <a:noFill/>
          <a:ln>
            <a:noFill/>
          </a:ln>
        </p:spPr>
      </p:pic>
      <p:sp>
        <p:nvSpPr>
          <p:cNvPr id="213" name="Google Shape;213;p4"/>
          <p:cNvSpPr/>
          <p:nvPr/>
        </p:nvSpPr>
        <p:spPr>
          <a:xfrm>
            <a:off x="1760755" y="2109309"/>
            <a:ext cx="670800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C88E0E"/>
                </a:solidFill>
                <a:latin typeface="Gill Sans"/>
                <a:ea typeface="Gill Sans"/>
                <a:cs typeface="Gill Sans"/>
                <a:sym typeface="Gill Sans"/>
              </a:rPr>
              <a:t>Most instruction observed in Pre-K is at a “Basic Skills” level. </a:t>
            </a:r>
            <a:endParaRPr/>
          </a:p>
        </p:txBody>
      </p:sp>
      <p:pic>
        <p:nvPicPr>
          <p:cNvPr id="214" name="Google Shape;214;p4"/>
          <p:cNvPicPr preferRelativeResize="0"/>
          <p:nvPr/>
        </p:nvPicPr>
        <p:blipFill rotWithShape="1">
          <a:blip r:embed="rId8">
            <a:alphaModFix/>
          </a:blip>
          <a:srcRect/>
          <a:stretch/>
        </p:blipFill>
        <p:spPr>
          <a:xfrm>
            <a:off x="1897573" y="4315216"/>
            <a:ext cx="1041797" cy="1143000"/>
          </a:xfrm>
          <a:prstGeom prst="rect">
            <a:avLst/>
          </a:prstGeom>
          <a:noFill/>
          <a:ln>
            <a:noFill/>
          </a:ln>
        </p:spPr>
      </p:pic>
      <p:pic>
        <p:nvPicPr>
          <p:cNvPr id="215" name="Google Shape;215;p4"/>
          <p:cNvPicPr preferRelativeResize="0"/>
          <p:nvPr/>
        </p:nvPicPr>
        <p:blipFill rotWithShape="1">
          <a:blip r:embed="rId9">
            <a:alphaModFix/>
          </a:blip>
          <a:srcRect/>
          <a:stretch/>
        </p:blipFill>
        <p:spPr>
          <a:xfrm rot="-7961957">
            <a:off x="913631" y="5068255"/>
            <a:ext cx="1389748" cy="6948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5"/>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MOVING BEYOND BASIC SKILLS</a:t>
            </a:r>
            <a:endParaRPr/>
          </a:p>
        </p:txBody>
      </p:sp>
      <p:grpSp>
        <p:nvGrpSpPr>
          <p:cNvPr id="222" name="Google Shape;222;p5"/>
          <p:cNvGrpSpPr/>
          <p:nvPr/>
        </p:nvGrpSpPr>
        <p:grpSpPr>
          <a:xfrm>
            <a:off x="581192" y="2880901"/>
            <a:ext cx="5289949" cy="1636881"/>
            <a:chOff x="776450" y="4795358"/>
            <a:chExt cx="4746692" cy="1636881"/>
          </a:xfrm>
        </p:grpSpPr>
        <p:grpSp>
          <p:nvGrpSpPr>
            <p:cNvPr id="223" name="Google Shape;223;p5"/>
            <p:cNvGrpSpPr/>
            <p:nvPr/>
          </p:nvGrpSpPr>
          <p:grpSpPr>
            <a:xfrm>
              <a:off x="776450" y="5074632"/>
              <a:ext cx="4746692" cy="1357606"/>
              <a:chOff x="3457063" y="8121360"/>
              <a:chExt cx="4746692" cy="1357606"/>
            </a:xfrm>
          </p:grpSpPr>
          <p:grpSp>
            <p:nvGrpSpPr>
              <p:cNvPr id="224" name="Google Shape;224;p5"/>
              <p:cNvGrpSpPr/>
              <p:nvPr/>
            </p:nvGrpSpPr>
            <p:grpSpPr>
              <a:xfrm>
                <a:off x="3563575" y="8121360"/>
                <a:ext cx="4640180" cy="369300"/>
                <a:chOff x="3595474" y="7674782"/>
                <a:chExt cx="4640180" cy="369300"/>
              </a:xfrm>
            </p:grpSpPr>
            <p:sp>
              <p:nvSpPr>
                <p:cNvPr id="225" name="Google Shape;225;p5"/>
                <p:cNvSpPr/>
                <p:nvPr/>
              </p:nvSpPr>
              <p:spPr>
                <a:xfrm>
                  <a:off x="3595474" y="7674782"/>
                  <a:ext cx="9276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accent2"/>
                      </a:solidFill>
                      <a:latin typeface="Arial"/>
                      <a:ea typeface="Arial"/>
                      <a:cs typeface="Arial"/>
                      <a:sym typeface="Arial"/>
                    </a:rPr>
                    <a:t>Explain</a:t>
                  </a:r>
                  <a:endParaRPr sz="1800">
                    <a:solidFill>
                      <a:schemeClr val="accent2"/>
                    </a:solidFill>
                    <a:latin typeface="Arial"/>
                    <a:ea typeface="Arial"/>
                    <a:cs typeface="Arial"/>
                    <a:sym typeface="Arial"/>
                  </a:endParaRPr>
                </a:p>
              </p:txBody>
            </p:sp>
            <p:sp>
              <p:nvSpPr>
                <p:cNvPr id="226" name="Google Shape;226;p5"/>
                <p:cNvSpPr/>
                <p:nvPr/>
              </p:nvSpPr>
              <p:spPr>
                <a:xfrm>
                  <a:off x="4349454" y="7691998"/>
                  <a:ext cx="3886200"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chemeClr val="accent2"/>
                      </a:solidFill>
                      <a:latin typeface="Gill Sans"/>
                      <a:ea typeface="Gill Sans"/>
                      <a:cs typeface="Gill Sans"/>
                      <a:sym typeface="Gill Sans"/>
                    </a:rPr>
                    <a:t>their thought process to a teacher or peer</a:t>
                  </a:r>
                  <a:endParaRPr sz="1300">
                    <a:solidFill>
                      <a:schemeClr val="accent2"/>
                    </a:solidFill>
                    <a:latin typeface="Gill Sans"/>
                    <a:ea typeface="Gill Sans"/>
                    <a:cs typeface="Gill Sans"/>
                    <a:sym typeface="Gill Sans"/>
                  </a:endParaRPr>
                </a:p>
              </p:txBody>
            </p:sp>
          </p:grpSp>
          <p:grpSp>
            <p:nvGrpSpPr>
              <p:cNvPr id="227" name="Google Shape;227;p5"/>
              <p:cNvGrpSpPr/>
              <p:nvPr/>
            </p:nvGrpSpPr>
            <p:grpSpPr>
              <a:xfrm>
                <a:off x="3529912" y="8462151"/>
                <a:ext cx="3933129" cy="369332"/>
                <a:chOff x="3561811" y="8175060"/>
                <a:chExt cx="3933129" cy="369332"/>
              </a:xfrm>
            </p:grpSpPr>
            <p:sp>
              <p:nvSpPr>
                <p:cNvPr id="228" name="Google Shape;228;p5"/>
                <p:cNvSpPr/>
                <p:nvPr/>
              </p:nvSpPr>
              <p:spPr>
                <a:xfrm>
                  <a:off x="3561811" y="8175060"/>
                  <a:ext cx="8546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cap="none">
                      <a:solidFill>
                        <a:schemeClr val="accent1"/>
                      </a:solidFill>
                      <a:latin typeface="Arial"/>
                      <a:ea typeface="Arial"/>
                      <a:cs typeface="Arial"/>
                      <a:sym typeface="Arial"/>
                    </a:rPr>
                    <a:t>Predict</a:t>
                  </a:r>
                  <a:endParaRPr sz="1800">
                    <a:solidFill>
                      <a:schemeClr val="accent1"/>
                    </a:solidFill>
                    <a:latin typeface="Arial"/>
                    <a:ea typeface="Arial"/>
                    <a:cs typeface="Arial"/>
                    <a:sym typeface="Arial"/>
                  </a:endParaRPr>
                </a:p>
              </p:txBody>
            </p:sp>
            <p:sp>
              <p:nvSpPr>
                <p:cNvPr id="229" name="Google Shape;229;p5"/>
                <p:cNvSpPr/>
                <p:nvPr/>
              </p:nvSpPr>
              <p:spPr>
                <a:xfrm>
                  <a:off x="4349454" y="8197800"/>
                  <a:ext cx="3145486"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chemeClr val="accent1"/>
                      </a:solidFill>
                      <a:latin typeface="Gill Sans"/>
                      <a:ea typeface="Gill Sans"/>
                      <a:cs typeface="Gill Sans"/>
                      <a:sym typeface="Gill Sans"/>
                    </a:rPr>
                    <a:t>based on context clues or prior knowledge</a:t>
                  </a:r>
                  <a:endParaRPr sz="1300">
                    <a:solidFill>
                      <a:schemeClr val="accent1"/>
                    </a:solidFill>
                    <a:latin typeface="Gill Sans"/>
                    <a:ea typeface="Gill Sans"/>
                    <a:cs typeface="Gill Sans"/>
                    <a:sym typeface="Gill Sans"/>
                  </a:endParaRPr>
                </a:p>
              </p:txBody>
            </p:sp>
          </p:grpSp>
          <p:grpSp>
            <p:nvGrpSpPr>
              <p:cNvPr id="230" name="Google Shape;230;p5"/>
              <p:cNvGrpSpPr/>
              <p:nvPr/>
            </p:nvGrpSpPr>
            <p:grpSpPr>
              <a:xfrm>
                <a:off x="3457063" y="8777068"/>
                <a:ext cx="4746692" cy="369332"/>
                <a:chOff x="3488962" y="8628206"/>
                <a:chExt cx="4746692" cy="369332"/>
              </a:xfrm>
            </p:grpSpPr>
            <p:sp>
              <p:nvSpPr>
                <p:cNvPr id="231" name="Google Shape;231;p5"/>
                <p:cNvSpPr/>
                <p:nvPr/>
              </p:nvSpPr>
              <p:spPr>
                <a:xfrm>
                  <a:off x="3488962" y="8628206"/>
                  <a:ext cx="103425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cap="none">
                      <a:solidFill>
                        <a:srgbClr val="956A0A"/>
                      </a:solidFill>
                      <a:latin typeface="Arial"/>
                      <a:ea typeface="Arial"/>
                      <a:cs typeface="Arial"/>
                      <a:sym typeface="Arial"/>
                    </a:rPr>
                    <a:t>Connect</a:t>
                  </a:r>
                  <a:endParaRPr sz="1800">
                    <a:solidFill>
                      <a:srgbClr val="956A0A"/>
                    </a:solidFill>
                    <a:latin typeface="Arial"/>
                    <a:ea typeface="Arial"/>
                    <a:cs typeface="Arial"/>
                    <a:sym typeface="Arial"/>
                  </a:endParaRPr>
                </a:p>
              </p:txBody>
            </p:sp>
            <p:sp>
              <p:nvSpPr>
                <p:cNvPr id="232" name="Google Shape;232;p5"/>
                <p:cNvSpPr/>
                <p:nvPr/>
              </p:nvSpPr>
              <p:spPr>
                <a:xfrm>
                  <a:off x="4349454" y="8662308"/>
                  <a:ext cx="3886200"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rgbClr val="956A0A"/>
                      </a:solidFill>
                      <a:latin typeface="Gill Sans"/>
                      <a:ea typeface="Gill Sans"/>
                      <a:cs typeface="Gill Sans"/>
                      <a:sym typeface="Gill Sans"/>
                    </a:rPr>
                    <a:t>content with personal experiences</a:t>
                  </a:r>
                  <a:endParaRPr sz="1300">
                    <a:solidFill>
                      <a:srgbClr val="956A0A"/>
                    </a:solidFill>
                    <a:latin typeface="Gill Sans"/>
                    <a:ea typeface="Gill Sans"/>
                    <a:cs typeface="Gill Sans"/>
                    <a:sym typeface="Gill Sans"/>
                  </a:endParaRPr>
                </a:p>
              </p:txBody>
            </p:sp>
          </p:grpSp>
          <p:grpSp>
            <p:nvGrpSpPr>
              <p:cNvPr id="233" name="Google Shape;233;p5"/>
              <p:cNvGrpSpPr/>
              <p:nvPr/>
            </p:nvGrpSpPr>
            <p:grpSpPr>
              <a:xfrm>
                <a:off x="3539530" y="9109634"/>
                <a:ext cx="3786659" cy="369332"/>
                <a:chOff x="3571429" y="9109634"/>
                <a:chExt cx="3786659" cy="369332"/>
              </a:xfrm>
            </p:grpSpPr>
            <p:sp>
              <p:nvSpPr>
                <p:cNvPr id="234" name="Google Shape;234;p5"/>
                <p:cNvSpPr/>
                <p:nvPr/>
              </p:nvSpPr>
              <p:spPr>
                <a:xfrm>
                  <a:off x="3571429" y="9109634"/>
                  <a:ext cx="8446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cap="none">
                      <a:solidFill>
                        <a:srgbClr val="76923C"/>
                      </a:solidFill>
                      <a:latin typeface="Arial"/>
                      <a:ea typeface="Arial"/>
                      <a:cs typeface="Arial"/>
                      <a:sym typeface="Arial"/>
                    </a:rPr>
                    <a:t>Reflect</a:t>
                  </a:r>
                  <a:endParaRPr sz="1800">
                    <a:solidFill>
                      <a:srgbClr val="76923C"/>
                    </a:solidFill>
                    <a:latin typeface="Arial"/>
                    <a:ea typeface="Arial"/>
                    <a:cs typeface="Arial"/>
                    <a:sym typeface="Arial"/>
                  </a:endParaRPr>
                </a:p>
              </p:txBody>
            </p:sp>
            <p:sp>
              <p:nvSpPr>
                <p:cNvPr id="235" name="Google Shape;235;p5"/>
                <p:cNvSpPr/>
                <p:nvPr/>
              </p:nvSpPr>
              <p:spPr>
                <a:xfrm>
                  <a:off x="4349454" y="9134535"/>
                  <a:ext cx="3008634" cy="292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rgbClr val="76923C"/>
                      </a:solidFill>
                      <a:latin typeface="Gill Sans"/>
                      <a:ea typeface="Gill Sans"/>
                      <a:cs typeface="Gill Sans"/>
                      <a:sym typeface="Gill Sans"/>
                    </a:rPr>
                    <a:t>back on parts of previous activities or lessons</a:t>
                  </a:r>
                  <a:endParaRPr sz="1300">
                    <a:solidFill>
                      <a:srgbClr val="76923C"/>
                    </a:solidFill>
                    <a:latin typeface="Gill Sans"/>
                    <a:ea typeface="Gill Sans"/>
                    <a:cs typeface="Gill Sans"/>
                    <a:sym typeface="Gill Sans"/>
                  </a:endParaRPr>
                </a:p>
              </p:txBody>
            </p:sp>
          </p:grpSp>
        </p:grpSp>
        <p:sp>
          <p:nvSpPr>
            <p:cNvPr id="236" name="Google Shape;236;p5"/>
            <p:cNvSpPr/>
            <p:nvPr/>
          </p:nvSpPr>
          <p:spPr>
            <a:xfrm>
              <a:off x="817302" y="4795358"/>
              <a:ext cx="3603862"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a:solidFill>
                    <a:schemeClr val="dk1"/>
                  </a:solidFill>
                  <a:latin typeface="Gill Sans"/>
                  <a:ea typeface="Gill Sans"/>
                  <a:cs typeface="Gill Sans"/>
                  <a:sym typeface="Gill Sans"/>
                </a:rPr>
                <a:t>TRY ASKING CHILDREN TO…</a:t>
              </a:r>
              <a:endParaRPr sz="1400" b="1">
                <a:solidFill>
                  <a:schemeClr val="dk1"/>
                </a:solidFill>
                <a:latin typeface="Gill Sans"/>
                <a:ea typeface="Gill Sans"/>
                <a:cs typeface="Gill Sans"/>
                <a:sym typeface="Gill Sans"/>
              </a:endParaRPr>
            </a:p>
          </p:txBody>
        </p:sp>
      </p:grpSp>
      <p:sp>
        <p:nvSpPr>
          <p:cNvPr id="237" name="Google Shape;237;p5"/>
          <p:cNvSpPr/>
          <p:nvPr/>
        </p:nvSpPr>
        <p:spPr>
          <a:xfrm flipH="1">
            <a:off x="6453975" y="3199822"/>
            <a:ext cx="1831649" cy="937910"/>
          </a:xfrm>
          <a:prstGeom prst="wedgeEllipseCallout">
            <a:avLst>
              <a:gd name="adj1" fmla="val -39285"/>
              <a:gd name="adj2" fmla="val 70478"/>
            </a:avLst>
          </a:prstGeom>
          <a:solidFill>
            <a:srgbClr val="F6D180">
              <a:alpha val="74901"/>
            </a:srgbClr>
          </a:solidFill>
          <a:ln w="22225"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Tell your friend about a time when you…</a:t>
            </a:r>
            <a:endParaRPr/>
          </a:p>
        </p:txBody>
      </p:sp>
      <p:sp>
        <p:nvSpPr>
          <p:cNvPr id="238" name="Google Shape;238;p5"/>
          <p:cNvSpPr/>
          <p:nvPr/>
        </p:nvSpPr>
        <p:spPr>
          <a:xfrm flipH="1">
            <a:off x="4899704" y="3977185"/>
            <a:ext cx="2226835" cy="699500"/>
          </a:xfrm>
          <a:prstGeom prst="wedgeRoundRectCallout">
            <a:avLst>
              <a:gd name="adj1" fmla="val -5355"/>
              <a:gd name="adj2" fmla="val 97942"/>
              <a:gd name="adj3" fmla="val 16667"/>
            </a:avLst>
          </a:prstGeom>
          <a:solidFill>
            <a:srgbClr val="92CCDC">
              <a:alpha val="74901"/>
            </a:srgbClr>
          </a:solidFill>
          <a:ln w="22225"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What would happen if…?</a:t>
            </a:r>
            <a:endParaRPr sz="1200">
              <a:solidFill>
                <a:schemeClr val="dk1"/>
              </a:solidFill>
              <a:latin typeface="Gill Sans"/>
              <a:ea typeface="Gill Sans"/>
              <a:cs typeface="Gill Sans"/>
              <a:sym typeface="Gill Sans"/>
            </a:endParaRPr>
          </a:p>
          <a:p>
            <a:pPr marL="0" marR="0" lvl="0" indent="0" algn="ctr" rtl="0">
              <a:spcBef>
                <a:spcPts val="600"/>
              </a:spcBef>
              <a:spcAft>
                <a:spcPts val="0"/>
              </a:spcAft>
              <a:buNone/>
            </a:pPr>
            <a:r>
              <a:rPr lang="en-US" sz="1400">
                <a:solidFill>
                  <a:schemeClr val="dk1"/>
                </a:solidFill>
                <a:latin typeface="Gill Sans"/>
                <a:ea typeface="Gill Sans"/>
                <a:cs typeface="Gill Sans"/>
                <a:sym typeface="Gill Sans"/>
              </a:rPr>
              <a:t>How could we…?</a:t>
            </a:r>
            <a:endParaRPr/>
          </a:p>
        </p:txBody>
      </p:sp>
      <p:sp>
        <p:nvSpPr>
          <p:cNvPr id="239" name="Google Shape;239;p5"/>
          <p:cNvSpPr/>
          <p:nvPr/>
        </p:nvSpPr>
        <p:spPr>
          <a:xfrm>
            <a:off x="4576075" y="2443050"/>
            <a:ext cx="2550600" cy="1083300"/>
          </a:xfrm>
          <a:prstGeom prst="wedgeEllipseCallout">
            <a:avLst>
              <a:gd name="adj1" fmla="val -30985"/>
              <a:gd name="adj2" fmla="val 62501"/>
            </a:avLst>
          </a:prstGeom>
          <a:solidFill>
            <a:srgbClr val="D99593">
              <a:alpha val="74901"/>
            </a:srgbClr>
          </a:solidFill>
          <a:ln w="22225" cap="rnd"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How do you know...?</a:t>
            </a:r>
            <a:endParaRPr/>
          </a:p>
          <a:p>
            <a:pPr marL="0" marR="0" lvl="0" indent="0" algn="ctr" rtl="0">
              <a:spcBef>
                <a:spcPts val="600"/>
              </a:spcBef>
              <a:spcAft>
                <a:spcPts val="0"/>
              </a:spcAft>
              <a:buNone/>
            </a:pPr>
            <a:r>
              <a:rPr lang="en-US" sz="1400">
                <a:solidFill>
                  <a:schemeClr val="dk1"/>
                </a:solidFill>
                <a:latin typeface="Gill Sans"/>
                <a:ea typeface="Gill Sans"/>
                <a:cs typeface="Gill Sans"/>
                <a:sym typeface="Gill Sans"/>
              </a:rPr>
              <a:t>Why do you think...?</a:t>
            </a:r>
            <a:endParaRPr/>
          </a:p>
          <a:p>
            <a:pPr marL="0" marR="0" lvl="0" indent="0" algn="ctr" rtl="0">
              <a:spcBef>
                <a:spcPts val="600"/>
              </a:spcBef>
              <a:spcAft>
                <a:spcPts val="0"/>
              </a:spcAft>
              <a:buNone/>
            </a:pPr>
            <a:r>
              <a:rPr lang="en-US" sz="1400">
                <a:solidFill>
                  <a:schemeClr val="dk1"/>
                </a:solidFill>
                <a:latin typeface="Gill Sans"/>
                <a:ea typeface="Gill Sans"/>
                <a:cs typeface="Gill Sans"/>
                <a:sym typeface="Gill Sans"/>
              </a:rPr>
              <a:t>What makes you say…?</a:t>
            </a:r>
            <a:endParaRPr/>
          </a:p>
        </p:txBody>
      </p:sp>
      <p:sp>
        <p:nvSpPr>
          <p:cNvPr id="240" name="Google Shape;240;p5"/>
          <p:cNvSpPr/>
          <p:nvPr/>
        </p:nvSpPr>
        <p:spPr>
          <a:xfrm>
            <a:off x="533422" y="1896964"/>
            <a:ext cx="8037522" cy="461665"/>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1500">
                <a:solidFill>
                  <a:schemeClr val="dk1"/>
                </a:solidFill>
                <a:latin typeface="Gill Sans"/>
                <a:ea typeface="Gill Sans"/>
                <a:cs typeface="Gill Sans"/>
                <a:sym typeface="Gill Sans"/>
              </a:rPr>
              <a:t>The key to moving beyond basic skill instruction is to help children make inferences. Inferential questions are </a:t>
            </a:r>
            <a:r>
              <a:rPr lang="en-US" sz="1500" b="1">
                <a:solidFill>
                  <a:schemeClr val="dk1"/>
                </a:solidFill>
                <a:latin typeface="Gill Sans"/>
                <a:ea typeface="Gill Sans"/>
                <a:cs typeface="Gill Sans"/>
                <a:sym typeface="Gill Sans"/>
              </a:rPr>
              <a:t>open-ended</a:t>
            </a:r>
            <a:r>
              <a:rPr lang="en-US" sz="1500">
                <a:solidFill>
                  <a:schemeClr val="dk1"/>
                </a:solidFill>
                <a:latin typeface="Gill Sans"/>
                <a:ea typeface="Gill Sans"/>
                <a:cs typeface="Gill Sans"/>
                <a:sym typeface="Gill Sans"/>
              </a:rPr>
              <a:t>, have </a:t>
            </a:r>
            <a:r>
              <a:rPr lang="en-US" sz="1500" b="1">
                <a:solidFill>
                  <a:schemeClr val="dk1"/>
                </a:solidFill>
                <a:latin typeface="Gill Sans"/>
                <a:ea typeface="Gill Sans"/>
                <a:cs typeface="Gill Sans"/>
                <a:sym typeface="Gill Sans"/>
              </a:rPr>
              <a:t>more than one possible answer</a:t>
            </a:r>
            <a:r>
              <a:rPr lang="en-US" sz="1500">
                <a:solidFill>
                  <a:schemeClr val="dk1"/>
                </a:solidFill>
                <a:latin typeface="Gill Sans"/>
                <a:ea typeface="Gill Sans"/>
                <a:cs typeface="Gill Sans"/>
                <a:sym typeface="Gill Sans"/>
              </a:rPr>
              <a:t>, and </a:t>
            </a:r>
            <a:r>
              <a:rPr lang="en-US" sz="1500" b="1">
                <a:solidFill>
                  <a:schemeClr val="dk1"/>
                </a:solidFill>
                <a:latin typeface="Gill Sans"/>
                <a:ea typeface="Gill Sans"/>
                <a:cs typeface="Gill Sans"/>
                <a:sym typeface="Gill Sans"/>
              </a:rPr>
              <a:t>require abstract thought</a:t>
            </a:r>
            <a:r>
              <a:rPr lang="en-US" sz="1500">
                <a:solidFill>
                  <a:schemeClr val="dk1"/>
                </a:solidFill>
                <a:latin typeface="Gill Sans"/>
                <a:ea typeface="Gill Sans"/>
                <a:cs typeface="Gill Sans"/>
                <a:sym typeface="Gill Sans"/>
              </a:rPr>
              <a:t>.</a:t>
            </a:r>
            <a:endParaRPr sz="1500">
              <a:solidFill>
                <a:schemeClr val="dk1"/>
              </a:solidFill>
              <a:latin typeface="Gill Sans"/>
              <a:ea typeface="Gill Sans"/>
              <a:cs typeface="Gill Sans"/>
              <a:sym typeface="Gill Sans"/>
            </a:endParaRPr>
          </a:p>
        </p:txBody>
      </p:sp>
      <p:grpSp>
        <p:nvGrpSpPr>
          <p:cNvPr id="241" name="Google Shape;241;p5"/>
          <p:cNvGrpSpPr/>
          <p:nvPr/>
        </p:nvGrpSpPr>
        <p:grpSpPr>
          <a:xfrm>
            <a:off x="5229831" y="5198957"/>
            <a:ext cx="2838280" cy="728551"/>
            <a:chOff x="2771151" y="3997862"/>
            <a:chExt cx="2967637" cy="829583"/>
          </a:xfrm>
        </p:grpSpPr>
        <p:sp>
          <p:nvSpPr>
            <p:cNvPr id="242" name="Google Shape;242;p5"/>
            <p:cNvSpPr/>
            <p:nvPr/>
          </p:nvSpPr>
          <p:spPr>
            <a:xfrm rot="10800000" flipH="1">
              <a:off x="2771151" y="3997862"/>
              <a:ext cx="2967637" cy="829583"/>
            </a:xfrm>
            <a:prstGeom prst="wedgeRoundRectCallout">
              <a:avLst>
                <a:gd name="adj1" fmla="val -4104"/>
                <a:gd name="adj2" fmla="val 76699"/>
                <a:gd name="adj3" fmla="val 16667"/>
              </a:avLst>
            </a:prstGeom>
            <a:solidFill>
              <a:srgbClr val="C2D59B">
                <a:alpha val="74901"/>
              </a:srgbClr>
            </a:solidFill>
            <a:ln w="22225"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43" name="Google Shape;243;p5"/>
            <p:cNvSpPr/>
            <p:nvPr/>
          </p:nvSpPr>
          <p:spPr>
            <a:xfrm>
              <a:off x="2782200" y="4112572"/>
              <a:ext cx="2956588" cy="6001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a:solidFill>
                    <a:schemeClr val="dk1"/>
                  </a:solidFill>
                  <a:latin typeface="Gill Sans"/>
                  <a:ea typeface="Gill Sans"/>
                  <a:cs typeface="Gill Sans"/>
                  <a:sym typeface="Gill Sans"/>
                </a:rPr>
                <a:t>What do you remember about …?</a:t>
              </a:r>
              <a:endParaRPr/>
            </a:p>
            <a:p>
              <a:pPr marL="0" marR="0" lvl="0" indent="0" algn="ctr" rtl="0">
                <a:spcBef>
                  <a:spcPts val="600"/>
                </a:spcBef>
                <a:spcAft>
                  <a:spcPts val="0"/>
                </a:spcAft>
                <a:buNone/>
              </a:pPr>
              <a:r>
                <a:rPr lang="en-US" sz="1400">
                  <a:solidFill>
                    <a:schemeClr val="dk1"/>
                  </a:solidFill>
                  <a:latin typeface="Gill Sans"/>
                  <a:ea typeface="Gill Sans"/>
                  <a:cs typeface="Gill Sans"/>
                  <a:sym typeface="Gill Sans"/>
                </a:rPr>
                <a:t>What was your favorite part of…?</a:t>
              </a:r>
              <a:endParaRPr sz="1400">
                <a:solidFill>
                  <a:schemeClr val="dk1"/>
                </a:solidFill>
                <a:latin typeface="Gill Sans"/>
                <a:ea typeface="Gill Sans"/>
                <a:cs typeface="Gill Sans"/>
                <a:sym typeface="Gill Sans"/>
              </a:endParaRPr>
            </a:p>
          </p:txBody>
        </p:sp>
      </p:grpSp>
      <p:grpSp>
        <p:nvGrpSpPr>
          <p:cNvPr id="244" name="Google Shape;244;p5"/>
          <p:cNvGrpSpPr/>
          <p:nvPr/>
        </p:nvGrpSpPr>
        <p:grpSpPr>
          <a:xfrm>
            <a:off x="772480" y="4829212"/>
            <a:ext cx="3566592" cy="1200742"/>
            <a:chOff x="1107061" y="4481134"/>
            <a:chExt cx="3566592" cy="1200742"/>
          </a:xfrm>
        </p:grpSpPr>
        <p:sp>
          <p:nvSpPr>
            <p:cNvPr id="245" name="Google Shape;245;p5"/>
            <p:cNvSpPr/>
            <p:nvPr/>
          </p:nvSpPr>
          <p:spPr>
            <a:xfrm>
              <a:off x="1646197" y="4614771"/>
              <a:ext cx="2359941"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dk1"/>
                  </a:solidFill>
                  <a:latin typeface="Caveat"/>
                  <a:ea typeface="Caveat"/>
                  <a:cs typeface="Caveat"/>
                  <a:sym typeface="Caveat"/>
                </a:rPr>
                <a:t>DISCUSSION POINT:</a:t>
              </a:r>
              <a:endParaRPr/>
            </a:p>
          </p:txBody>
        </p:sp>
        <p:pic>
          <p:nvPicPr>
            <p:cNvPr id="246" name="Google Shape;246;p5"/>
            <p:cNvPicPr preferRelativeResize="0"/>
            <p:nvPr/>
          </p:nvPicPr>
          <p:blipFill rotWithShape="1">
            <a:blip r:embed="rId3">
              <a:alphaModFix/>
            </a:blip>
            <a:srcRect/>
            <a:stretch/>
          </p:blipFill>
          <p:spPr>
            <a:xfrm>
              <a:off x="1107061" y="4481134"/>
              <a:ext cx="445716" cy="605828"/>
            </a:xfrm>
            <a:prstGeom prst="rect">
              <a:avLst/>
            </a:prstGeom>
            <a:noFill/>
            <a:ln>
              <a:noFill/>
            </a:ln>
          </p:spPr>
        </p:pic>
        <p:sp>
          <p:nvSpPr>
            <p:cNvPr id="247" name="Google Shape;247;p5"/>
            <p:cNvSpPr/>
            <p:nvPr/>
          </p:nvSpPr>
          <p:spPr>
            <a:xfrm>
              <a:off x="1248650" y="4850879"/>
              <a:ext cx="3425003"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a:solidFill>
                    <a:srgbClr val="953734"/>
                  </a:solidFill>
                  <a:latin typeface="Gill Sans"/>
                  <a:ea typeface="Gill Sans"/>
                  <a:cs typeface="Gill Sans"/>
                  <a:sym typeface="Gill Sans"/>
                </a:rPr>
                <a:t>What is a recent activity where you could have used the above strategies to increase level of instruction?</a:t>
              </a:r>
              <a:endParaRPr sz="1600">
                <a:solidFill>
                  <a:srgbClr val="953734"/>
                </a:solidFill>
                <a:latin typeface="Gill Sans"/>
                <a:ea typeface="Gill Sans"/>
                <a:cs typeface="Gill Sans"/>
                <a:sym typeface="Gill Sa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6"/>
          <p:cNvSpPr txBox="1">
            <a:spLocks noGrp="1"/>
          </p:cNvSpPr>
          <p:nvPr>
            <p:ph type="title"/>
          </p:nvPr>
        </p:nvSpPr>
        <p:spPr>
          <a:xfrm>
            <a:off x="581192"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t>SPECIAL THANKS &amp; ADDITIONAL RESOURCES</a:t>
            </a:r>
            <a:endParaRPr/>
          </a:p>
        </p:txBody>
      </p:sp>
      <p:sp>
        <p:nvSpPr>
          <p:cNvPr id="253" name="Google Shape;253;p6"/>
          <p:cNvSpPr txBox="1">
            <a:spLocks noGrp="1"/>
          </p:cNvSpPr>
          <p:nvPr>
            <p:ph type="body" idx="1"/>
          </p:nvPr>
        </p:nvSpPr>
        <p:spPr>
          <a:xfrm>
            <a:off x="447675" y="2323297"/>
            <a:ext cx="5009736" cy="915203"/>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SzPts val="1472"/>
              <a:buNone/>
            </a:pPr>
            <a:r>
              <a:rPr lang="en-US" sz="1600"/>
              <a:t>We are grateful to the following MNPS Pre-K Instructional Coaches and Multi-Classroom Leaders for their invaluable feedback in developing these materials:</a:t>
            </a:r>
            <a:endParaRPr sz="1600"/>
          </a:p>
          <a:p>
            <a:pPr marL="0" lvl="0" indent="0" algn="ctr" rtl="0">
              <a:spcBef>
                <a:spcPts val="600"/>
              </a:spcBef>
              <a:spcAft>
                <a:spcPts val="0"/>
              </a:spcAft>
              <a:buSzPts val="1012"/>
              <a:buNone/>
            </a:pPr>
            <a:endParaRPr sz="1100"/>
          </a:p>
          <a:p>
            <a:pPr marL="0" lvl="0" indent="0" algn="ctr" rtl="0">
              <a:spcBef>
                <a:spcPts val="0"/>
              </a:spcBef>
              <a:spcAft>
                <a:spcPts val="0"/>
              </a:spcAft>
              <a:buSzPts val="1656"/>
              <a:buNone/>
            </a:pPr>
            <a:r>
              <a:rPr lang="en-US" b="1">
                <a:solidFill>
                  <a:schemeClr val="accent2"/>
                </a:solidFill>
              </a:rPr>
              <a:t>SeTara DeThrow</a:t>
            </a:r>
            <a:endParaRPr/>
          </a:p>
          <a:p>
            <a:pPr marL="0" lvl="0" indent="0" algn="ctr" rtl="0">
              <a:spcBef>
                <a:spcPts val="0"/>
              </a:spcBef>
              <a:spcAft>
                <a:spcPts val="0"/>
              </a:spcAft>
              <a:buSzPts val="1656"/>
              <a:buNone/>
            </a:pPr>
            <a:r>
              <a:rPr lang="en-US" b="1">
                <a:solidFill>
                  <a:schemeClr val="accent2"/>
                </a:solidFill>
              </a:rPr>
              <a:t>Carrie Head</a:t>
            </a:r>
            <a:endParaRPr/>
          </a:p>
          <a:p>
            <a:pPr marL="0" lvl="0" indent="0" algn="ctr" rtl="0">
              <a:spcBef>
                <a:spcPts val="0"/>
              </a:spcBef>
              <a:spcAft>
                <a:spcPts val="0"/>
              </a:spcAft>
              <a:buSzPts val="1656"/>
              <a:buNone/>
            </a:pPr>
            <a:r>
              <a:rPr lang="en-US" b="1">
                <a:solidFill>
                  <a:schemeClr val="accent2"/>
                </a:solidFill>
              </a:rPr>
              <a:t>Susan McClain</a:t>
            </a:r>
            <a:endParaRPr/>
          </a:p>
          <a:p>
            <a:pPr marL="0" lvl="0" indent="0" algn="ctr" rtl="0">
              <a:spcBef>
                <a:spcPts val="0"/>
              </a:spcBef>
              <a:spcAft>
                <a:spcPts val="0"/>
              </a:spcAft>
              <a:buSzPts val="1656"/>
              <a:buNone/>
            </a:pPr>
            <a:r>
              <a:rPr lang="en-US" b="1">
                <a:solidFill>
                  <a:schemeClr val="accent2"/>
                </a:solidFill>
              </a:rPr>
              <a:t>Stephanie Mullins</a:t>
            </a:r>
            <a:endParaRPr/>
          </a:p>
          <a:p>
            <a:pPr marL="0" lvl="0" indent="0" algn="ctr" rtl="0">
              <a:spcBef>
                <a:spcPts val="0"/>
              </a:spcBef>
              <a:spcAft>
                <a:spcPts val="0"/>
              </a:spcAft>
              <a:buSzPts val="1656"/>
              <a:buNone/>
            </a:pPr>
            <a:r>
              <a:rPr lang="en-US" b="1">
                <a:solidFill>
                  <a:schemeClr val="accent2"/>
                </a:solidFill>
              </a:rPr>
              <a:t>Holly Stone</a:t>
            </a:r>
            <a:endParaRPr/>
          </a:p>
          <a:p>
            <a:pPr marL="0" lvl="0" indent="0" algn="ctr" rtl="0">
              <a:spcBef>
                <a:spcPts val="0"/>
              </a:spcBef>
              <a:spcAft>
                <a:spcPts val="0"/>
              </a:spcAft>
              <a:buSzPts val="1656"/>
              <a:buNone/>
            </a:pPr>
            <a:r>
              <a:rPr lang="en-US" b="1">
                <a:solidFill>
                  <a:schemeClr val="accent2"/>
                </a:solidFill>
              </a:rPr>
              <a:t>Ashley Aldridge Wilson </a:t>
            </a:r>
            <a:endParaRPr/>
          </a:p>
          <a:p>
            <a:pPr marL="0" lvl="0" indent="0" algn="ctr" rtl="0">
              <a:spcBef>
                <a:spcPts val="0"/>
              </a:spcBef>
              <a:spcAft>
                <a:spcPts val="0"/>
              </a:spcAft>
              <a:buSzPts val="1656"/>
              <a:buNone/>
            </a:pPr>
            <a:r>
              <a:rPr lang="en-US" b="1">
                <a:solidFill>
                  <a:schemeClr val="accent2"/>
                </a:solidFill>
              </a:rPr>
              <a:t>Rhiannon Wilson </a:t>
            </a:r>
            <a:endParaRPr/>
          </a:p>
        </p:txBody>
      </p:sp>
      <p:sp>
        <p:nvSpPr>
          <p:cNvPr id="254" name="Google Shape;254;p6"/>
          <p:cNvSpPr/>
          <p:nvPr/>
        </p:nvSpPr>
        <p:spPr>
          <a:xfrm>
            <a:off x="4375659" y="5676871"/>
            <a:ext cx="378308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u="sng">
                <a:solidFill>
                  <a:schemeClr val="accent2"/>
                </a:solidFill>
                <a:latin typeface="Gill Sans"/>
                <a:ea typeface="Gill Sans"/>
                <a:cs typeface="Gill Sans"/>
                <a:sym typeface="Gill Sans"/>
                <a:hlinkClick r:id="rId3"/>
              </a:rPr>
              <a:t>https://my.vanderbilt.edu/mnpspartnership/ </a:t>
            </a:r>
            <a:endParaRPr sz="1600">
              <a:solidFill>
                <a:schemeClr val="accent2"/>
              </a:solidFill>
              <a:latin typeface="Gill Sans"/>
              <a:ea typeface="Gill Sans"/>
              <a:cs typeface="Gill Sans"/>
              <a:sym typeface="Gill Sans"/>
            </a:endParaRPr>
          </a:p>
        </p:txBody>
      </p:sp>
      <p:pic>
        <p:nvPicPr>
          <p:cNvPr id="255" name="Google Shape;255;p6"/>
          <p:cNvPicPr preferRelativeResize="0"/>
          <p:nvPr/>
        </p:nvPicPr>
        <p:blipFill rotWithShape="1">
          <a:blip r:embed="rId4">
            <a:alphaModFix/>
          </a:blip>
          <a:srcRect/>
          <a:stretch/>
        </p:blipFill>
        <p:spPr>
          <a:xfrm>
            <a:off x="4552950" y="1446365"/>
            <a:ext cx="3776224" cy="423050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7"/>
          <p:cNvSpPr/>
          <p:nvPr/>
        </p:nvSpPr>
        <p:spPr>
          <a:xfrm>
            <a:off x="4261847" y="1950921"/>
            <a:ext cx="4331645" cy="417278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61" name="Google Shape;261;p7"/>
          <p:cNvSpPr/>
          <p:nvPr/>
        </p:nvSpPr>
        <p:spPr>
          <a:xfrm>
            <a:off x="536647" y="1992492"/>
            <a:ext cx="3541212" cy="41312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62" name="Google Shape;262;p7"/>
          <p:cNvSpPr/>
          <p:nvPr/>
        </p:nvSpPr>
        <p:spPr>
          <a:xfrm>
            <a:off x="485843" y="1950923"/>
            <a:ext cx="3541212" cy="4098895"/>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63" name="Google Shape;263;p7"/>
          <p:cNvSpPr txBox="1">
            <a:spLocks noGrp="1"/>
          </p:cNvSpPr>
          <p:nvPr>
            <p:ph type="title"/>
          </p:nvPr>
        </p:nvSpPr>
        <p:spPr>
          <a:xfrm>
            <a:off x="485843" y="687474"/>
            <a:ext cx="7989752" cy="108332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2800"/>
              <a:buFont typeface="Century Gothic"/>
              <a:buNone/>
            </a:pPr>
            <a:r>
              <a:rPr lang="en-US">
                <a:latin typeface="Century Gothic"/>
                <a:ea typeface="Century Gothic"/>
                <a:cs typeface="Century Gothic"/>
                <a:sym typeface="Century Gothic"/>
              </a:rPr>
              <a:t>INDIVIDUAL IMAGE SOURCES</a:t>
            </a:r>
            <a:endParaRPr>
              <a:latin typeface="Century Gothic"/>
              <a:ea typeface="Century Gothic"/>
              <a:cs typeface="Century Gothic"/>
              <a:sym typeface="Century Gothic"/>
            </a:endParaRPr>
          </a:p>
        </p:txBody>
      </p:sp>
      <p:sp>
        <p:nvSpPr>
          <p:cNvPr id="264" name="Google Shape;264;p7"/>
          <p:cNvSpPr txBox="1">
            <a:spLocks noGrp="1"/>
          </p:cNvSpPr>
          <p:nvPr>
            <p:ph type="body" idx="1"/>
          </p:nvPr>
        </p:nvSpPr>
        <p:spPr>
          <a:xfrm>
            <a:off x="672679" y="2103117"/>
            <a:ext cx="3167540" cy="36576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SzPts val="1656"/>
              <a:buNone/>
            </a:pPr>
            <a:r>
              <a:rPr lang="en-US" sz="1800">
                <a:solidFill>
                  <a:schemeClr val="dk1"/>
                </a:solidFill>
              </a:rPr>
              <a:t>FREQUENTLY USED IMAGES*</a:t>
            </a:r>
            <a:endParaRPr sz="1800">
              <a:solidFill>
                <a:schemeClr val="dk1"/>
              </a:solidFill>
            </a:endParaRPr>
          </a:p>
        </p:txBody>
      </p:sp>
      <p:sp>
        <p:nvSpPr>
          <p:cNvPr id="265" name="Google Shape;265;p7"/>
          <p:cNvSpPr txBox="1">
            <a:spLocks noGrp="1"/>
          </p:cNvSpPr>
          <p:nvPr>
            <p:ph type="body" idx="2"/>
          </p:nvPr>
        </p:nvSpPr>
        <p:spPr>
          <a:xfrm>
            <a:off x="720635" y="2612017"/>
            <a:ext cx="3074052" cy="2934999"/>
          </a:xfrm>
          <a:prstGeom prst="rect">
            <a:avLst/>
          </a:prstGeom>
          <a:noFill/>
          <a:ln>
            <a:noFill/>
          </a:ln>
        </p:spPr>
        <p:txBody>
          <a:bodyPr spcFirstLastPara="1" wrap="square" lIns="91425" tIns="45700" rIns="91425" bIns="45700" anchor="t" anchorCtr="0">
            <a:noAutofit/>
          </a:bodyPr>
          <a:lstStyle/>
          <a:p>
            <a:pPr marL="306000" lvl="0" indent="-306000" algn="l" rtl="0">
              <a:spcBef>
                <a:spcPts val="0"/>
              </a:spcBef>
              <a:spcAft>
                <a:spcPts val="0"/>
              </a:spcAft>
              <a:buSzPts val="1472"/>
              <a:buChar char="◼"/>
            </a:pPr>
            <a:r>
              <a:rPr lang="en-US" sz="1600" u="sng">
                <a:solidFill>
                  <a:schemeClr val="hlink"/>
                </a:solidFill>
                <a:hlinkClick r:id="rId3"/>
              </a:rPr>
              <a:t>Lightbulb</a:t>
            </a:r>
            <a:r>
              <a:rPr lang="en-US" sz="1600"/>
              <a:t> | </a:t>
            </a:r>
            <a:r>
              <a:rPr lang="en-US" sz="1600" u="sng">
                <a:solidFill>
                  <a:schemeClr val="hlink"/>
                </a:solidFill>
                <a:hlinkClick r:id="rId4"/>
              </a:rPr>
              <a:t>myiconfinder.com</a:t>
            </a:r>
            <a:endParaRPr sz="1600"/>
          </a:p>
          <a:p>
            <a:pPr marL="306000" lvl="0" indent="-306000" algn="l" rtl="0">
              <a:spcBef>
                <a:spcPts val="320"/>
              </a:spcBef>
              <a:spcAft>
                <a:spcPts val="0"/>
              </a:spcAft>
              <a:buSzPts val="1472"/>
              <a:buChar char="◼"/>
            </a:pPr>
            <a:r>
              <a:rPr lang="en-US" sz="1600"/>
              <a:t>Designed by Vexels.com:</a:t>
            </a:r>
            <a:endParaRPr sz="1600"/>
          </a:p>
          <a:p>
            <a:pPr marL="457200" lvl="2" indent="0" algn="l" rtl="0">
              <a:spcBef>
                <a:spcPts val="280"/>
              </a:spcBef>
              <a:spcAft>
                <a:spcPts val="0"/>
              </a:spcAft>
              <a:buSzPts val="1288"/>
              <a:buNone/>
            </a:pPr>
            <a:r>
              <a:rPr lang="en-US" u="sng">
                <a:solidFill>
                  <a:schemeClr val="hlink"/>
                </a:solidFill>
                <a:hlinkClick r:id="rId5"/>
              </a:rPr>
              <a:t>Hand drawn magnifying glass</a:t>
            </a:r>
            <a:endParaRPr/>
          </a:p>
          <a:p>
            <a:pPr marL="457200" lvl="2" indent="0" algn="l" rtl="0">
              <a:spcBef>
                <a:spcPts val="280"/>
              </a:spcBef>
              <a:spcAft>
                <a:spcPts val="0"/>
              </a:spcAft>
              <a:buSzPts val="1288"/>
              <a:buNone/>
            </a:pPr>
            <a:r>
              <a:rPr lang="en-US" u="sng">
                <a:solidFill>
                  <a:schemeClr val="hlink"/>
                </a:solidFill>
                <a:hlinkClick r:id="rId6"/>
              </a:rPr>
              <a:t>Hand drawn bar graph</a:t>
            </a:r>
            <a:r>
              <a:rPr lang="en-US" u="sng"/>
              <a:t> </a:t>
            </a:r>
            <a:endParaRPr/>
          </a:p>
          <a:p>
            <a:pPr marL="457200" lvl="2" indent="0" algn="l" rtl="0">
              <a:spcBef>
                <a:spcPts val="280"/>
              </a:spcBef>
              <a:spcAft>
                <a:spcPts val="0"/>
              </a:spcAft>
              <a:buSzPts val="1288"/>
              <a:buNone/>
            </a:pPr>
            <a:r>
              <a:rPr lang="en-US" u="sng">
                <a:solidFill>
                  <a:schemeClr val="hlink"/>
                </a:solidFill>
                <a:hlinkClick r:id="rId7"/>
              </a:rPr>
              <a:t>Pie chart hand drawn doodle</a:t>
            </a:r>
            <a:r>
              <a:rPr lang="en-US" u="sng"/>
              <a:t> </a:t>
            </a:r>
            <a:endParaRPr/>
          </a:p>
          <a:p>
            <a:pPr marL="457200" lvl="2" indent="0" algn="l" rtl="0">
              <a:spcBef>
                <a:spcPts val="280"/>
              </a:spcBef>
              <a:spcAft>
                <a:spcPts val="0"/>
              </a:spcAft>
              <a:buSzPts val="1288"/>
              <a:buNone/>
            </a:pPr>
            <a:r>
              <a:rPr lang="en-US" u="sng">
                <a:solidFill>
                  <a:schemeClr val="hlink"/>
                </a:solidFill>
                <a:hlinkClick r:id="rId8"/>
              </a:rPr>
              <a:t>Hand drawn wall clock</a:t>
            </a:r>
            <a:endParaRPr/>
          </a:p>
          <a:p>
            <a:pPr marL="457200" lvl="2" indent="0" algn="l" rtl="0">
              <a:spcBef>
                <a:spcPts val="280"/>
              </a:spcBef>
              <a:spcAft>
                <a:spcPts val="0"/>
              </a:spcAft>
              <a:buSzPts val="1288"/>
              <a:buNone/>
            </a:pPr>
            <a:r>
              <a:rPr lang="en-US" u="sng">
                <a:solidFill>
                  <a:schemeClr val="hlink"/>
                </a:solidFill>
                <a:hlinkClick r:id="rId9"/>
              </a:rPr>
              <a:t>Hand drawn cloud bubble</a:t>
            </a:r>
            <a:endParaRPr/>
          </a:p>
          <a:p>
            <a:pPr marL="457200" lvl="2" indent="0" algn="l" rtl="0">
              <a:spcBef>
                <a:spcPts val="280"/>
              </a:spcBef>
              <a:spcAft>
                <a:spcPts val="0"/>
              </a:spcAft>
              <a:buSzPts val="1288"/>
              <a:buNone/>
            </a:pPr>
            <a:r>
              <a:rPr lang="en-US" u="sng">
                <a:solidFill>
                  <a:schemeClr val="hlink"/>
                </a:solidFill>
                <a:hlinkClick r:id="rId10"/>
              </a:rPr>
              <a:t>Hand drawn open book</a:t>
            </a:r>
            <a:endParaRPr/>
          </a:p>
          <a:p>
            <a:pPr marL="457200" lvl="2" indent="0" algn="l" rtl="0">
              <a:spcBef>
                <a:spcPts val="280"/>
              </a:spcBef>
              <a:spcAft>
                <a:spcPts val="0"/>
              </a:spcAft>
              <a:buSzPts val="1288"/>
              <a:buNone/>
            </a:pPr>
            <a:r>
              <a:rPr lang="en-US" u="sng">
                <a:solidFill>
                  <a:schemeClr val="hlink"/>
                </a:solidFill>
                <a:hlinkClick r:id="rId11"/>
              </a:rPr>
              <a:t>Cog wheel hand drawn icon</a:t>
            </a:r>
            <a:endParaRPr/>
          </a:p>
          <a:p>
            <a:pPr marL="306000" lvl="0" indent="-212527" algn="l" rtl="0">
              <a:spcBef>
                <a:spcPts val="320"/>
              </a:spcBef>
              <a:spcAft>
                <a:spcPts val="0"/>
              </a:spcAft>
              <a:buSzPts val="1472"/>
              <a:buNone/>
            </a:pPr>
            <a:endParaRPr sz="1600"/>
          </a:p>
        </p:txBody>
      </p:sp>
      <p:sp>
        <p:nvSpPr>
          <p:cNvPr id="266" name="Google Shape;266;p7"/>
          <p:cNvSpPr txBox="1">
            <a:spLocks noGrp="1"/>
          </p:cNvSpPr>
          <p:nvPr>
            <p:ph type="body" idx="3"/>
          </p:nvPr>
        </p:nvSpPr>
        <p:spPr>
          <a:xfrm>
            <a:off x="4725013" y="2101473"/>
            <a:ext cx="3601635" cy="36576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SzPts val="1656"/>
              <a:buNone/>
            </a:pPr>
            <a:r>
              <a:rPr lang="en-US" sz="1800">
                <a:solidFill>
                  <a:schemeClr val="dk1"/>
                </a:solidFill>
              </a:rPr>
              <a:t>ADDITIONAL IMAGE SOURCES</a:t>
            </a:r>
            <a:endParaRPr sz="1800">
              <a:solidFill>
                <a:schemeClr val="dk1"/>
              </a:solidFill>
            </a:endParaRPr>
          </a:p>
        </p:txBody>
      </p:sp>
      <p:sp>
        <p:nvSpPr>
          <p:cNvPr id="267" name="Google Shape;267;p7"/>
          <p:cNvSpPr txBox="1">
            <a:spLocks noGrp="1"/>
          </p:cNvSpPr>
          <p:nvPr>
            <p:ph type="body" idx="4"/>
          </p:nvPr>
        </p:nvSpPr>
        <p:spPr>
          <a:xfrm>
            <a:off x="4545174" y="2586017"/>
            <a:ext cx="4002138" cy="293499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72"/>
              <a:buNone/>
            </a:pPr>
            <a:r>
              <a:rPr lang="en-US" sz="1600"/>
              <a:t>Slide 4: </a:t>
            </a:r>
            <a:r>
              <a:rPr lang="en-US" u="sng">
                <a:solidFill>
                  <a:schemeClr val="hlink"/>
                </a:solidFill>
                <a:hlinkClick r:id="rId12"/>
              </a:rPr>
              <a:t>glue</a:t>
            </a:r>
            <a:r>
              <a:rPr lang="en-US"/>
              <a:t> | </a:t>
            </a:r>
            <a:r>
              <a:rPr lang="en-US" u="sng">
                <a:solidFill>
                  <a:schemeClr val="hlink"/>
                </a:solidFill>
                <a:hlinkClick r:id="rId13"/>
              </a:rPr>
              <a:t>clker.com</a:t>
            </a:r>
            <a:r>
              <a:rPr lang="en-US"/>
              <a:t>; </a:t>
            </a:r>
            <a:r>
              <a:rPr lang="en-US" u="sng">
                <a:solidFill>
                  <a:schemeClr val="hlink"/>
                </a:solidFill>
                <a:hlinkClick r:id="rId14"/>
              </a:rPr>
              <a:t>scissors</a:t>
            </a:r>
            <a:r>
              <a:rPr lang="en-US"/>
              <a:t>, </a:t>
            </a:r>
            <a:r>
              <a:rPr lang="en-US" u="sng">
                <a:solidFill>
                  <a:schemeClr val="hlink"/>
                </a:solidFill>
                <a:hlinkClick r:id="rId15"/>
              </a:rPr>
              <a:t>music notes</a:t>
            </a:r>
            <a:r>
              <a:rPr lang="en-US"/>
              <a:t>, </a:t>
            </a:r>
            <a:r>
              <a:rPr lang="en-US" u="sng">
                <a:solidFill>
                  <a:schemeClr val="hlink"/>
                </a:solidFill>
                <a:hlinkClick r:id="rId16"/>
              </a:rPr>
              <a:t>beaker</a:t>
            </a:r>
            <a:r>
              <a:rPr lang="en-US"/>
              <a:t> | </a:t>
            </a:r>
            <a:r>
              <a:rPr lang="en-US" u="sng">
                <a:solidFill>
                  <a:schemeClr val="hlink"/>
                </a:solidFill>
                <a:hlinkClick r:id="rId17"/>
              </a:rPr>
              <a:t>kisspng.com</a:t>
            </a:r>
            <a:endParaRPr/>
          </a:p>
          <a:p>
            <a:pPr marL="0" lvl="0" indent="0" algn="l" rtl="0">
              <a:spcBef>
                <a:spcPts val="920"/>
              </a:spcBef>
              <a:spcAft>
                <a:spcPts val="0"/>
              </a:spcAft>
              <a:buSzPts val="1472"/>
              <a:buNone/>
            </a:pPr>
            <a:endParaRPr sz="1600"/>
          </a:p>
          <a:p>
            <a:pPr marL="0" lvl="0" indent="0" algn="l" rtl="0">
              <a:spcBef>
                <a:spcPts val="920"/>
              </a:spcBef>
              <a:spcAft>
                <a:spcPts val="0"/>
              </a:spcAft>
              <a:buSzPts val="1472"/>
              <a:buNone/>
            </a:pPr>
            <a:endParaRPr sz="1600"/>
          </a:p>
          <a:p>
            <a:pPr marL="0" lvl="0" indent="0" algn="l" rtl="0">
              <a:spcBef>
                <a:spcPts val="920"/>
              </a:spcBef>
              <a:spcAft>
                <a:spcPts val="0"/>
              </a:spcAft>
              <a:buSzPts val="1472"/>
              <a:buNone/>
            </a:pPr>
            <a:endParaRPr sz="1600"/>
          </a:p>
        </p:txBody>
      </p:sp>
      <p:sp>
        <p:nvSpPr>
          <p:cNvPr id="268" name="Google Shape;268;p7"/>
          <p:cNvSpPr/>
          <p:nvPr/>
        </p:nvSpPr>
        <p:spPr>
          <a:xfrm>
            <a:off x="632202" y="5197751"/>
            <a:ext cx="3250919" cy="64633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a:solidFill>
                  <a:schemeClr val="dk1"/>
                </a:solidFill>
                <a:latin typeface="Gill Sans"/>
                <a:ea typeface="Gill Sans"/>
                <a:cs typeface="Gill Sans"/>
                <a:sym typeface="Gill Sans"/>
              </a:rPr>
              <a:t>*These graphics are used as icons throughout the series. For example this </a:t>
            </a:r>
            <a:r>
              <a:rPr lang="en-US" sz="1200" u="sng">
                <a:solidFill>
                  <a:schemeClr val="dk1"/>
                </a:solidFill>
                <a:latin typeface="Gill Sans"/>
                <a:ea typeface="Gill Sans"/>
                <a:cs typeface="Gill Sans"/>
                <a:sym typeface="Gill Sans"/>
                <a:hlinkClick r:id="rId3"/>
              </a:rPr>
              <a:t>lightbulb</a:t>
            </a:r>
            <a:r>
              <a:rPr lang="en-US" sz="1200">
                <a:solidFill>
                  <a:schemeClr val="dk1"/>
                </a:solidFill>
                <a:latin typeface="Gill Sans"/>
                <a:ea typeface="Gill Sans"/>
                <a:cs typeface="Gill Sans"/>
                <a:sym typeface="Gill Sans"/>
              </a:rPr>
              <a:t> clipart appears beside most “Discussion Point” questions. </a:t>
            </a:r>
            <a:endParaRPr sz="1200">
              <a:solidFill>
                <a:schemeClr val="dk1"/>
              </a:solidFill>
              <a:latin typeface="Gill Sans"/>
              <a:ea typeface="Gill Sans"/>
              <a:cs typeface="Gill Sans"/>
              <a:sym typeface="Gill Sans"/>
            </a:endParaRPr>
          </a:p>
        </p:txBody>
      </p:sp>
      <p:sp>
        <p:nvSpPr>
          <p:cNvPr id="269" name="Google Shape;269;p7"/>
          <p:cNvSpPr/>
          <p:nvPr/>
        </p:nvSpPr>
        <p:spPr>
          <a:xfrm>
            <a:off x="4294175" y="1955542"/>
            <a:ext cx="4331645" cy="4096512"/>
          </a:xfrm>
          <a:prstGeom prst="rect">
            <a:avLst/>
          </a:prstGeom>
          <a:noFill/>
          <a:ln w="222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name="Dividend">
  <a:themeElements>
    <a:clrScheme name="PD COLORS">
      <a:dk1>
        <a:srgbClr val="000000"/>
      </a:dk1>
      <a:lt1>
        <a:srgbClr val="FFFFFF"/>
      </a:lt1>
      <a:dk2>
        <a:srgbClr val="1F497D"/>
      </a:dk2>
      <a:lt2>
        <a:srgbClr val="EEECE1"/>
      </a:lt2>
      <a:accent1>
        <a:srgbClr val="4BACC6"/>
      </a:accent1>
      <a:accent2>
        <a:srgbClr val="C0504D"/>
      </a:accent2>
      <a:accent3>
        <a:srgbClr val="9BBB59"/>
      </a:accent3>
      <a:accent4>
        <a:srgbClr val="C88E0E"/>
      </a:accent4>
      <a:accent5>
        <a:srgbClr val="1F497D"/>
      </a:accent5>
      <a:accent6>
        <a:srgbClr val="F0B42F"/>
      </a:accent6>
      <a:hlink>
        <a:srgbClr val="C88E0E"/>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727</Words>
  <Application>Microsoft Macintosh PowerPoint</Application>
  <PresentationFormat>On-screen Show (4:3)</PresentationFormat>
  <Paragraphs>118</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Gill Sans</vt:lpstr>
      <vt:lpstr>Montserrat Medium</vt:lpstr>
      <vt:lpstr>Calibri</vt:lpstr>
      <vt:lpstr>Arial</vt:lpstr>
      <vt:lpstr>Century Gothic</vt:lpstr>
      <vt:lpstr>Noto Sans Symbols</vt:lpstr>
      <vt:lpstr>Caveat</vt:lpstr>
      <vt:lpstr>Dividend</vt:lpstr>
      <vt:lpstr>Improving Level of Instruction</vt:lpstr>
      <vt:lpstr>THE “MAGIC 8” CLASSROOM PRACTICES</vt:lpstr>
      <vt:lpstr>WHY LEVEL OF INSTRUCTION MATTERS</vt:lpstr>
      <vt:lpstr>UNPACKING LEVEL OF INSTRUCTION</vt:lpstr>
      <vt:lpstr>MOVING BEYOND BASIC SKILLS</vt:lpstr>
      <vt:lpstr>SPECIAL THANKS &amp; ADDITIONAL RESOURCES</vt:lpstr>
      <vt:lpstr>INDIVIDUAL IMAGE SOURCES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Level of Instruction</dc:title>
  <dc:creator>Alana Tunstel</dc:creator>
  <cp:lastModifiedBy>Microsoft Office User</cp:lastModifiedBy>
  <cp:revision>1</cp:revision>
  <dcterms:created xsi:type="dcterms:W3CDTF">2016-08-10T02:42:45Z</dcterms:created>
  <dcterms:modified xsi:type="dcterms:W3CDTF">2021-06-09T16:51:55Z</dcterms:modified>
</cp:coreProperties>
</file>